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258" r:id="rId3"/>
    <p:sldId id="270" r:id="rId4"/>
    <p:sldId id="290" r:id="rId5"/>
    <p:sldId id="259" r:id="rId6"/>
    <p:sldId id="293" r:id="rId7"/>
    <p:sldId id="294" r:id="rId8"/>
    <p:sldId id="296" r:id="rId9"/>
    <p:sldId id="275" r:id="rId10"/>
    <p:sldId id="272" r:id="rId11"/>
    <p:sldId id="274" r:id="rId12"/>
    <p:sldId id="289" r:id="rId13"/>
    <p:sldId id="284" r:id="rId14"/>
    <p:sldId id="260" r:id="rId15"/>
    <p:sldId id="261" r:id="rId16"/>
    <p:sldId id="262" r:id="rId17"/>
    <p:sldId id="263" r:id="rId18"/>
    <p:sldId id="264" r:id="rId19"/>
    <p:sldId id="265" r:id="rId20"/>
    <p:sldId id="266" r:id="rId21"/>
    <p:sldId id="267" r:id="rId22"/>
    <p:sldId id="268" r:id="rId23"/>
    <p:sldId id="269" r:id="rId24"/>
    <p:sldId id="276" r:id="rId25"/>
    <p:sldId id="280" r:id="rId26"/>
    <p:sldId id="277" r:id="rId27"/>
    <p:sldId id="278" r:id="rId28"/>
    <p:sldId id="279" r:id="rId29"/>
    <p:sldId id="291" r:id="rId30"/>
    <p:sldId id="283" r:id="rId31"/>
    <p:sldId id="287" r:id="rId32"/>
    <p:sldId id="288" r:id="rId33"/>
    <p:sldId id="282" r:id="rId34"/>
    <p:sldId id="281" r:id="rId35"/>
    <p:sldId id="286" r:id="rId36"/>
    <p:sldId id="295" r:id="rId37"/>
    <p:sldId id="297" r:id="rId38"/>
    <p:sldId id="298" r:id="rId39"/>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3DA8E4-B0F8-E644-D919-49CA523EA55F}" v="61" dt="2020-07-27T16:53:18.814"/>
    <p1510:client id="{97E85116-E202-F29B-3087-EA6E952CD8F0}" v="29" dt="2020-07-27T16:50:23.411"/>
    <p1510:client id="{D043C9FA-C4FA-08DE-B930-F96B3F3E28A7}" v="145" dt="2020-07-27T19:10:43.6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NA Metanoia Mentoring" userId="S::metanoiamentoring@pcanet.org::34f02399-d5e6-4212-8f07-63ff52603c48" providerId="AD" clId="Web-{D043C9FA-C4FA-08DE-B930-F96B3F3E28A7}"/>
    <pc:docChg chg="modSld">
      <pc:chgData name="MNA Metanoia Mentoring" userId="S::metanoiamentoring@pcanet.org::34f02399-d5e6-4212-8f07-63ff52603c48" providerId="AD" clId="Web-{D043C9FA-C4FA-08DE-B930-F96B3F3E28A7}" dt="2020-07-27T19:10:43.635" v="135" actId="1076"/>
      <pc:docMkLst>
        <pc:docMk/>
      </pc:docMkLst>
      <pc:sldChg chg="addSp delSp modSp">
        <pc:chgData name="MNA Metanoia Mentoring" userId="S::metanoiamentoring@pcanet.org::34f02399-d5e6-4212-8f07-63ff52603c48" providerId="AD" clId="Web-{D043C9FA-C4FA-08DE-B930-F96B3F3E28A7}" dt="2020-07-27T19:10:43.635" v="135" actId="1076"/>
        <pc:sldMkLst>
          <pc:docMk/>
          <pc:sldMk cId="0" sldId="282"/>
        </pc:sldMkLst>
        <pc:spChg chg="add del mod">
          <ac:chgData name="MNA Metanoia Mentoring" userId="S::metanoiamentoring@pcanet.org::34f02399-d5e6-4212-8f07-63ff52603c48" providerId="AD" clId="Web-{D043C9FA-C4FA-08DE-B930-F96B3F3E28A7}" dt="2020-07-27T19:04:27.155" v="2"/>
          <ac:spMkLst>
            <pc:docMk/>
            <pc:sldMk cId="0" sldId="282"/>
            <ac:spMk id="2" creationId="{186CA3BF-DCB5-474B-B2A6-23D7D3E7029C}"/>
          </ac:spMkLst>
        </pc:spChg>
        <pc:spChg chg="add del mod">
          <ac:chgData name="MNA Metanoia Mentoring" userId="S::metanoiamentoring@pcanet.org::34f02399-d5e6-4212-8f07-63ff52603c48" providerId="AD" clId="Web-{D043C9FA-C4FA-08DE-B930-F96B3F3E28A7}" dt="2020-07-27T19:09:00.277" v="117"/>
          <ac:spMkLst>
            <pc:docMk/>
            <pc:sldMk cId="0" sldId="282"/>
            <ac:spMk id="4" creationId="{7D07CA7C-2367-49E2-8C6F-74871FB41665}"/>
          </ac:spMkLst>
        </pc:spChg>
        <pc:picChg chg="add del mod">
          <ac:chgData name="MNA Metanoia Mentoring" userId="S::metanoiamentoring@pcanet.org::34f02399-d5e6-4212-8f07-63ff52603c48" providerId="AD" clId="Web-{D043C9FA-C4FA-08DE-B930-F96B3F3E28A7}" dt="2020-07-27T19:05:22.545" v="9"/>
          <ac:picMkLst>
            <pc:docMk/>
            <pc:sldMk cId="0" sldId="282"/>
            <ac:picMk id="3" creationId="{CE29397A-2717-4664-8DCE-7503EDC7904B}"/>
          </ac:picMkLst>
        </pc:picChg>
        <pc:picChg chg="add mod">
          <ac:chgData name="MNA Metanoia Mentoring" userId="S::metanoiamentoring@pcanet.org::34f02399-d5e6-4212-8f07-63ff52603c48" providerId="AD" clId="Web-{D043C9FA-C4FA-08DE-B930-F96B3F3E28A7}" dt="2020-07-27T19:07:04.216" v="48" actId="1076"/>
          <ac:picMkLst>
            <pc:docMk/>
            <pc:sldMk cId="0" sldId="282"/>
            <ac:picMk id="5" creationId="{BC5BAF6E-FAC7-4CA1-BE30-D089013033A7}"/>
          </ac:picMkLst>
        </pc:picChg>
        <pc:picChg chg="add mod">
          <ac:chgData name="MNA Metanoia Mentoring" userId="S::metanoiamentoring@pcanet.org::34f02399-d5e6-4212-8f07-63ff52603c48" providerId="AD" clId="Web-{D043C9FA-C4FA-08DE-B930-F96B3F3E28A7}" dt="2020-07-27T19:08:58.324" v="116" actId="14100"/>
          <ac:picMkLst>
            <pc:docMk/>
            <pc:sldMk cId="0" sldId="282"/>
            <ac:picMk id="7" creationId="{B05F3FAE-1F37-465A-90FA-9F3BBF21C5E1}"/>
          </ac:picMkLst>
        </pc:picChg>
        <pc:picChg chg="add mod">
          <ac:chgData name="MNA Metanoia Mentoring" userId="S::metanoiamentoring@pcanet.org::34f02399-d5e6-4212-8f07-63ff52603c48" providerId="AD" clId="Web-{D043C9FA-C4FA-08DE-B930-F96B3F3E28A7}" dt="2020-07-27T19:10:43.635" v="135" actId="1076"/>
          <ac:picMkLst>
            <pc:docMk/>
            <pc:sldMk cId="0" sldId="282"/>
            <ac:picMk id="9" creationId="{9C9EEC75-C5F2-4690-976E-7BD016DA7A10}"/>
          </ac:picMkLst>
        </pc:picChg>
        <pc:picChg chg="add mod">
          <ac:chgData name="MNA Metanoia Mentoring" userId="S::metanoiamentoring@pcanet.org::34f02399-d5e6-4212-8f07-63ff52603c48" providerId="AD" clId="Web-{D043C9FA-C4FA-08DE-B930-F96B3F3E28A7}" dt="2020-07-27T19:09:27.371" v="124" actId="14100"/>
          <ac:picMkLst>
            <pc:docMk/>
            <pc:sldMk cId="0" sldId="282"/>
            <ac:picMk id="11" creationId="{68385C75-E095-457E-B45C-C901A45FD26B}"/>
          </ac:picMkLst>
        </pc:picChg>
      </pc:sldChg>
    </pc:docChg>
  </pc:docChgLst>
  <pc:docChgLst>
    <pc:chgData name="MNA Metanoia Mentoring" userId="S::metanoiamentoring@pcanet.org::34f02399-d5e6-4212-8f07-63ff52603c48" providerId="AD" clId="Web-{97E85116-E202-F29B-3087-EA6E952CD8F0}"/>
    <pc:docChg chg="modSld">
      <pc:chgData name="MNA Metanoia Mentoring" userId="S::metanoiamentoring@pcanet.org::34f02399-d5e6-4212-8f07-63ff52603c48" providerId="AD" clId="Web-{97E85116-E202-F29B-3087-EA6E952CD8F0}" dt="2020-07-27T16:50:23.411" v="27"/>
      <pc:docMkLst>
        <pc:docMk/>
      </pc:docMkLst>
      <pc:sldChg chg="addSp delSp modSp">
        <pc:chgData name="MNA Metanoia Mentoring" userId="S::metanoiamentoring@pcanet.org::34f02399-d5e6-4212-8f07-63ff52603c48" providerId="AD" clId="Web-{97E85116-E202-F29B-3087-EA6E952CD8F0}" dt="2020-07-27T16:50:23.411" v="27"/>
        <pc:sldMkLst>
          <pc:docMk/>
          <pc:sldMk cId="0" sldId="282"/>
        </pc:sldMkLst>
        <pc:spChg chg="add del mod">
          <ac:chgData name="MNA Metanoia Mentoring" userId="S::metanoiamentoring@pcanet.org::34f02399-d5e6-4212-8f07-63ff52603c48" providerId="AD" clId="Web-{97E85116-E202-F29B-3087-EA6E952CD8F0}" dt="2020-07-27T16:50:23.411" v="27"/>
          <ac:spMkLst>
            <pc:docMk/>
            <pc:sldMk cId="0" sldId="282"/>
            <ac:spMk id="2" creationId="{DEDCA3F4-433A-4BCE-846C-3620152E9F56}"/>
          </ac:spMkLst>
        </pc:spChg>
      </pc:sldChg>
    </pc:docChg>
  </pc:docChgLst>
  <pc:docChgLst>
    <pc:chgData name="MNA Metanoia Mentoring" userId="S::metanoiamentoring@pcanet.org::34f02399-d5e6-4212-8f07-63ff52603c48" providerId="AD" clId="Web-{5E3DA8E4-B0F8-E644-D919-49CA523EA55F}"/>
    <pc:docChg chg="modSld">
      <pc:chgData name="MNA Metanoia Mentoring" userId="S::metanoiamentoring@pcanet.org::34f02399-d5e6-4212-8f07-63ff52603c48" providerId="AD" clId="Web-{5E3DA8E4-B0F8-E644-D919-49CA523EA55F}" dt="2020-07-27T16:53:18.814" v="59" actId="1076"/>
      <pc:docMkLst>
        <pc:docMk/>
      </pc:docMkLst>
      <pc:sldChg chg="modSp">
        <pc:chgData name="MNA Metanoia Mentoring" userId="S::metanoiamentoring@pcanet.org::34f02399-d5e6-4212-8f07-63ff52603c48" providerId="AD" clId="Web-{5E3DA8E4-B0F8-E644-D919-49CA523EA55F}" dt="2020-07-27T16:53:18.814" v="59" actId="1076"/>
        <pc:sldMkLst>
          <pc:docMk/>
          <pc:sldMk cId="0" sldId="256"/>
        </pc:sldMkLst>
        <pc:spChg chg="mod">
          <ac:chgData name="MNA Metanoia Mentoring" userId="S::metanoiamentoring@pcanet.org::34f02399-d5e6-4212-8f07-63ff52603c48" providerId="AD" clId="Web-{5E3DA8E4-B0F8-E644-D919-49CA523EA55F}" dt="2020-07-27T16:53:18.814" v="59" actId="1076"/>
          <ac:spMkLst>
            <pc:docMk/>
            <pc:sldMk cId="0" sldId="256"/>
            <ac:spMk id="6"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7C436B0F-F1F0-40FF-9DE6-CC85AFF9B6DE}" type="datetimeFigureOut">
              <a:rPr lang="en-US"/>
              <a:pPr>
                <a:defRPr/>
              </a:pPr>
              <a:t>7/27/2020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DA192667-3345-4AB2-AE63-A1C9C8184447}"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265F3ED5-F745-4161-9054-9757F2FFC770}" type="slidenum">
              <a:rPr lang="en-US" smtClean="0"/>
              <a:pPr>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ltGray">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smtClean="0"/>
            </a:lvl1pPr>
          </a:lstStyle>
          <a:p>
            <a:pPr>
              <a:defRPr/>
            </a:pPr>
            <a:fld id="{184405E6-A264-4FB9-9E53-9A79594258AA}" type="datetime1">
              <a:rPr lang="en-US"/>
              <a:pPr>
                <a:defRPr/>
              </a:pPr>
              <a:t>7/27/2020</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F8CA79A9-BD31-44FF-8369-CD956475D28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481C89FC-3057-41FA-8E43-719F2D156A4C}" type="datetime1">
              <a:rPr lang="en-US"/>
              <a:pPr>
                <a:defRPr/>
              </a:pPr>
              <a:t>7/27/2020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A0802F-0CA8-4EE7-8265-5D7EF91958C4}"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4F2A2B1F-DD72-48EF-8C99-0947159C2204}" type="slidenum">
              <a:rPr lang="en-US"/>
              <a:pPr>
                <a:defRPr/>
              </a:pPr>
              <a:t>‹#›</a:t>
            </a:fld>
            <a:endParaRPr lang="en-US"/>
          </a:p>
        </p:txBody>
      </p:sp>
      <p:sp>
        <p:nvSpPr>
          <p:cNvPr id="14" name="Date Placeholder 3"/>
          <p:cNvSpPr>
            <a:spLocks noGrp="1"/>
          </p:cNvSpPr>
          <p:nvPr>
            <p:ph type="dt" sz="half" idx="11"/>
          </p:nvPr>
        </p:nvSpPr>
        <p:spPr/>
        <p:txBody>
          <a:bodyPr/>
          <a:lstStyle>
            <a:lvl1pPr>
              <a:defRPr smtClean="0"/>
            </a:lvl1pPr>
          </a:lstStyle>
          <a:p>
            <a:pPr>
              <a:defRPr/>
            </a:pPr>
            <a:fld id="{5158BD8B-CB8B-44E0-B20D-EA350E36B0AC}" type="datetime1">
              <a:rPr lang="en-US"/>
              <a:pPr>
                <a:defRPr/>
              </a:pPr>
              <a:t>7/27/2020</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fld id="{5EEAAA8F-1AE0-4E7A-8EBB-C3A7E94CE3D7}" type="datetime1">
              <a:rPr lang="en-US"/>
              <a:pPr>
                <a:defRPr/>
              </a:pPr>
              <a:t>7/27/2020</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9A3C412A-A833-4380-84D7-3343695F1965}"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smtClean="0"/>
            </a:lvl1pPr>
          </a:lstStyle>
          <a:p>
            <a:pPr>
              <a:defRPr/>
            </a:pPr>
            <a:fld id="{F04B6DCC-C220-4CE9-BC19-E39ABB5317B5}" type="datetime1">
              <a:rPr lang="en-US"/>
              <a:pPr>
                <a:defRPr/>
              </a:pPr>
              <a:t>7/27/2020</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a:solidFill>
                  <a:schemeClr val="accent3">
                    <a:shade val="75000"/>
                  </a:schemeClr>
                </a:solidFill>
              </a:defRPr>
            </a:lvl1pPr>
          </a:lstStyle>
          <a:p>
            <a:pPr>
              <a:defRPr/>
            </a:pPr>
            <a:fld id="{52964552-C614-417D-843A-851D91B76D83}"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p:spPr>
        <p:txBody>
          <a:bodyPr wrap="none" anchor="ctr"/>
          <a:lstStyle/>
          <a:p>
            <a:endParaRPr lang="en-US"/>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smtClean="0"/>
            </a:lvl1pPr>
          </a:lstStyle>
          <a:p>
            <a:pPr>
              <a:defRPr/>
            </a:pPr>
            <a:fld id="{90B5C59D-A377-4477-9810-6EC37E5B5F4E}" type="datetime1">
              <a:rPr lang="en-US"/>
              <a:pPr>
                <a:defRPr/>
              </a:pPr>
              <a:t>7/27/2020</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F03E3B63-14AA-45C4-ACF8-ED03217F4990}"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p:spPr>
        <p:txBody>
          <a:bodyPr wrap="none" anchor="ctr"/>
          <a:lstStyle/>
          <a:p>
            <a:endParaRPr lang="en-US"/>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smtClean="0"/>
            </a:lvl1pPr>
          </a:lstStyle>
          <a:p>
            <a:pPr>
              <a:defRPr/>
            </a:pPr>
            <a:fld id="{D2278AF8-09F7-40F2-8291-2514BE474672}" type="datetime1">
              <a:rPr lang="en-US"/>
              <a:pPr>
                <a:defRPr/>
              </a:pPr>
              <a:t>7/27/2020</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a:lvl1pPr>
          </a:lstStyle>
          <a:p>
            <a:pPr>
              <a:defRPr/>
            </a:pPr>
            <a:fld id="{78E2EFB5-7CE9-45BD-84D9-4F33F5831FE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fld id="{CB09F322-8D8C-4B61-A4D1-29C816F0D3A7}" type="datetime1">
              <a:rPr lang="en-US"/>
              <a:pPr>
                <a:defRPr/>
              </a:pPr>
              <a:t>7/27/2020</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E983DBF1-9ACF-46B5-A637-46FBEF48172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8" name="Date Placeholder 1"/>
          <p:cNvSpPr>
            <a:spLocks noGrp="1"/>
          </p:cNvSpPr>
          <p:nvPr>
            <p:ph type="dt" sz="half" idx="10"/>
          </p:nvPr>
        </p:nvSpPr>
        <p:spPr/>
        <p:txBody>
          <a:bodyPr/>
          <a:lstStyle>
            <a:lvl1pPr>
              <a:defRPr smtClean="0"/>
            </a:lvl1pPr>
          </a:lstStyle>
          <a:p>
            <a:pPr>
              <a:defRPr/>
            </a:pPr>
            <a:fld id="{12E4BC14-EFA0-47F3-883A-D54FC5042109}" type="datetime1">
              <a:rPr lang="en-US"/>
              <a:pPr>
                <a:defRPr/>
              </a:pPr>
              <a:t>7/27/2020</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pPr>
              <a:defRPr/>
            </a:pPr>
            <a:fld id="{3C3EC6A0-AB34-418E-B0A3-136DDFC4F9D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bwMode="ltGray">
      <p:bgPr>
        <a:solidFill>
          <a:schemeClr val="bg1"/>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a:solidFill>
                  <a:schemeClr val="accent3">
                    <a:shade val="75000"/>
                  </a:schemeClr>
                </a:solidFill>
              </a:defRPr>
            </a:lvl1pPr>
          </a:lstStyle>
          <a:p>
            <a:pPr>
              <a:defRPr/>
            </a:pPr>
            <a:fld id="{9A041892-E206-4DEE-BE8A-2F8DE2A33EF5}" type="slidenum">
              <a:rPr lang="en-US"/>
              <a:pPr>
                <a:defRPr/>
              </a:pPr>
              <a:t>‹#›</a:t>
            </a:fld>
            <a:endParaRPr lang="en-US"/>
          </a:p>
        </p:txBody>
      </p:sp>
      <p:sp>
        <p:nvSpPr>
          <p:cNvPr id="17" name="Date Placeholder 4"/>
          <p:cNvSpPr>
            <a:spLocks noGrp="1"/>
          </p:cNvSpPr>
          <p:nvPr>
            <p:ph type="dt" sz="half" idx="11"/>
          </p:nvPr>
        </p:nvSpPr>
        <p:spPr/>
        <p:txBody>
          <a:bodyPr/>
          <a:lstStyle>
            <a:lvl1pPr>
              <a:defRPr smtClean="0"/>
            </a:lvl1pPr>
          </a:lstStyle>
          <a:p>
            <a:pPr>
              <a:defRPr/>
            </a:pPr>
            <a:fld id="{FD2C55F1-7649-4178-BB3C-8B1F5F5C247D}" type="datetime1">
              <a:rPr lang="en-US"/>
              <a:pPr>
                <a:defRPr/>
              </a:pPr>
              <a:t>7/27/2020</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6E1D9394-C7A0-442A-BEB1-9BDA001F93C6}"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smtClean="0"/>
            </a:lvl1pPr>
          </a:lstStyle>
          <a:p>
            <a:pPr>
              <a:defRPr/>
            </a:pPr>
            <a:fld id="{01E62153-B5A3-4CC5-B96E-942BBAAF1DA5}" type="datetime1">
              <a:rPr lang="en-US"/>
              <a:pPr>
                <a:defRPr/>
              </a:pPr>
              <a:t>7/27/2020</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a:latin typeface="Georgia" pitchFamily="18" charset="0"/>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defRPr>
            </a:lvl1pPr>
          </a:lstStyle>
          <a:p>
            <a:pPr>
              <a:defRPr/>
            </a:pPr>
            <a:fld id="{29D57FAE-ED3C-4C7F-AFFC-DADA865477D0}" type="datetime1">
              <a:rPr lang="en-US"/>
              <a:pPr>
                <a:defRPr/>
              </a:pPr>
              <a:t>7/27/2020</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auto">
              <a:spcBef>
                <a:spcPts val="0"/>
              </a:spcBef>
              <a:spcAft>
                <a:spcPts val="0"/>
              </a:spcAft>
              <a:defRPr/>
            </a:pPr>
            <a:endParaRPr lang="en-US">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a:solidFill>
                  <a:schemeClr val="accent3">
                    <a:shade val="75000"/>
                  </a:schemeClr>
                </a:solidFill>
                <a:latin typeface="+mn-lt"/>
              </a:defRPr>
            </a:lvl1pPr>
          </a:lstStyle>
          <a:p>
            <a:pPr>
              <a:defRPr/>
            </a:pPr>
            <a:fld id="{D8702233-893F-4610-A34B-C60D1A64675F}"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ctr" rtl="0" eaLnBrk="0" fontAlgn="base" hangingPunct="0">
        <a:spcBef>
          <a:spcPct val="0"/>
        </a:spcBef>
        <a:spcAft>
          <a:spcPct val="0"/>
        </a:spcAft>
        <a:defRPr sz="3300" kern="1200">
          <a:solidFill>
            <a:srgbClr val="7B9899"/>
          </a:solidFill>
          <a:latin typeface="+mj-lt"/>
          <a:ea typeface="+mj-ea"/>
          <a:cs typeface="+mj-cs"/>
        </a:defRPr>
      </a:lvl1pPr>
      <a:lvl2pPr algn="ctr" rtl="0" eaLnBrk="0" fontAlgn="base" hangingPunct="0">
        <a:spcBef>
          <a:spcPct val="0"/>
        </a:spcBef>
        <a:spcAft>
          <a:spcPct val="0"/>
        </a:spcAft>
        <a:defRPr sz="3300">
          <a:solidFill>
            <a:srgbClr val="7B9899"/>
          </a:solidFill>
          <a:latin typeface="Georgia" pitchFamily="18" charset="0"/>
        </a:defRPr>
      </a:lvl2pPr>
      <a:lvl3pPr algn="ctr" rtl="0" eaLnBrk="0" fontAlgn="base" hangingPunct="0">
        <a:spcBef>
          <a:spcPct val="0"/>
        </a:spcBef>
        <a:spcAft>
          <a:spcPct val="0"/>
        </a:spcAft>
        <a:defRPr sz="3300">
          <a:solidFill>
            <a:srgbClr val="7B9899"/>
          </a:solidFill>
          <a:latin typeface="Georgia" pitchFamily="18" charset="0"/>
        </a:defRPr>
      </a:lvl3pPr>
      <a:lvl4pPr algn="ctr" rtl="0" eaLnBrk="0" fontAlgn="base" hangingPunct="0">
        <a:spcBef>
          <a:spcPct val="0"/>
        </a:spcBef>
        <a:spcAft>
          <a:spcPct val="0"/>
        </a:spcAft>
        <a:defRPr sz="3300">
          <a:solidFill>
            <a:srgbClr val="7B9899"/>
          </a:solidFill>
          <a:latin typeface="Georgia" pitchFamily="18" charset="0"/>
        </a:defRPr>
      </a:lvl4pPr>
      <a:lvl5pPr algn="ctr" rtl="0" eaLnBrk="0" fontAlgn="base" hangingPunct="0">
        <a:spcBef>
          <a:spcPct val="0"/>
        </a:spcBef>
        <a:spcAft>
          <a:spcPct val="0"/>
        </a:spcAft>
        <a:defRPr sz="3300">
          <a:solidFill>
            <a:srgbClr val="7B9899"/>
          </a:solidFill>
          <a:latin typeface="Georgia" pitchFamily="18" charset="0"/>
        </a:defRPr>
      </a:lvl5pPr>
      <a:lvl6pPr marL="457200" algn="ctr" rtl="0" fontAlgn="base">
        <a:spcBef>
          <a:spcPct val="0"/>
        </a:spcBef>
        <a:spcAft>
          <a:spcPct val="0"/>
        </a:spcAft>
        <a:defRPr sz="3300">
          <a:solidFill>
            <a:srgbClr val="7B9899"/>
          </a:solidFill>
          <a:latin typeface="Georgia" pitchFamily="18" charset="0"/>
        </a:defRPr>
      </a:lvl6pPr>
      <a:lvl7pPr marL="914400" algn="ctr" rtl="0" fontAlgn="base">
        <a:spcBef>
          <a:spcPct val="0"/>
        </a:spcBef>
        <a:spcAft>
          <a:spcPct val="0"/>
        </a:spcAft>
        <a:defRPr sz="3300">
          <a:solidFill>
            <a:srgbClr val="7B9899"/>
          </a:solidFill>
          <a:latin typeface="Georgia" pitchFamily="18" charset="0"/>
        </a:defRPr>
      </a:lvl7pPr>
      <a:lvl8pPr marL="1371600" algn="ctr" rtl="0" fontAlgn="base">
        <a:spcBef>
          <a:spcPct val="0"/>
        </a:spcBef>
        <a:spcAft>
          <a:spcPct val="0"/>
        </a:spcAft>
        <a:defRPr sz="3300">
          <a:solidFill>
            <a:srgbClr val="7B9899"/>
          </a:solidFill>
          <a:latin typeface="Georgia" pitchFamily="18" charset="0"/>
        </a:defRPr>
      </a:lvl8pPr>
      <a:lvl9pPr marL="1828800" algn="ctr" rtl="0" fontAlgn="base">
        <a:spcBef>
          <a:spcPct val="0"/>
        </a:spcBef>
        <a:spcAft>
          <a:spcPct val="0"/>
        </a:spcAft>
        <a:defRPr sz="3300">
          <a:solidFill>
            <a:srgbClr val="7B9899"/>
          </a:solidFill>
          <a:latin typeface="Georgia" pitchFamily="18"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8CADAE"/>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8C7B70"/>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www.metanoiaprisonministries.org/" TargetMode="Externa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3048000"/>
            <a:ext cx="7467600" cy="2057400"/>
          </a:xfrm>
        </p:spPr>
        <p:txBody>
          <a:bodyPr>
            <a:normAutofit/>
          </a:bodyPr>
          <a:lstStyle/>
          <a:p>
            <a:pPr eaLnBrk="1" fontAlgn="auto" hangingPunct="1">
              <a:spcBef>
                <a:spcPts val="0"/>
              </a:spcBef>
              <a:spcAft>
                <a:spcPts val="0"/>
              </a:spcAft>
              <a:buFont typeface="Wingdings 2"/>
              <a:buNone/>
              <a:defRPr/>
            </a:pPr>
            <a:r>
              <a:rPr lang="en-US" sz="2400"/>
              <a:t>Pre-Release workbook and planning guide for </a:t>
            </a:r>
          </a:p>
          <a:p>
            <a:pPr eaLnBrk="1" fontAlgn="auto" hangingPunct="1">
              <a:spcBef>
                <a:spcPts val="0"/>
              </a:spcBef>
              <a:spcAft>
                <a:spcPts val="0"/>
              </a:spcAft>
              <a:buFont typeface="Wingdings 2"/>
              <a:buNone/>
              <a:defRPr/>
            </a:pPr>
            <a:r>
              <a:rPr lang="en-US" sz="2400"/>
              <a:t>Returning Citizens</a:t>
            </a:r>
          </a:p>
        </p:txBody>
      </p:sp>
      <p:sp>
        <p:nvSpPr>
          <p:cNvPr id="13315" name="Title 1"/>
          <p:cNvSpPr>
            <a:spLocks noGrp="1"/>
          </p:cNvSpPr>
          <p:nvPr>
            <p:ph type="ctrTitle"/>
          </p:nvPr>
        </p:nvSpPr>
        <p:spPr/>
        <p:txBody>
          <a:bodyPr/>
          <a:lstStyle/>
          <a:p>
            <a:pPr eaLnBrk="1" hangingPunct="1"/>
            <a:r>
              <a:rPr lang="en-US" altLang="en-US" sz="4000"/>
              <a:t>Loving and Trusting God</a:t>
            </a:r>
            <a:br>
              <a:rPr lang="en-US" altLang="en-US" sz="4000"/>
            </a:br>
            <a:r>
              <a:rPr lang="en-US" altLang="en-US" sz="4000"/>
              <a:t> in the Job Search</a:t>
            </a:r>
          </a:p>
        </p:txBody>
      </p:sp>
      <p:sp>
        <p:nvSpPr>
          <p:cNvPr id="6" name="Rectangle 5"/>
          <p:cNvSpPr/>
          <p:nvPr/>
        </p:nvSpPr>
        <p:spPr>
          <a:xfrm>
            <a:off x="3839002" y="6436624"/>
            <a:ext cx="5211684" cy="261610"/>
          </a:xfrm>
          <a:prstGeom prst="rect">
            <a:avLst/>
          </a:prstGeom>
        </p:spPr>
        <p:txBody>
          <a:bodyPr wrap="none" anchor="t">
            <a:spAutoFit/>
          </a:bodyPr>
          <a:lstStyle/>
          <a:p>
            <a:pPr algn="ctr" fontAlgn="auto">
              <a:spcBef>
                <a:spcPts val="0"/>
              </a:spcBef>
              <a:spcAft>
                <a:spcPts val="0"/>
              </a:spcAft>
              <a:defRPr/>
            </a:pPr>
            <a:r>
              <a:rPr lang="en-US" sz="1100" b="1">
                <a:solidFill>
                  <a:schemeClr val="tx1">
                    <a:lumMod val="50000"/>
                    <a:lumOff val="50000"/>
                  </a:schemeClr>
                </a:solidFill>
                <a:latin typeface="+mn-lt"/>
              </a:rPr>
              <a:t>© 2014 Metanoia Prison Ministries, Special Thanks to Alan </a:t>
            </a:r>
            <a:r>
              <a:rPr lang="en-US" sz="1100" b="1" err="1">
                <a:solidFill>
                  <a:schemeClr val="tx1">
                    <a:lumMod val="50000"/>
                    <a:lumOff val="50000"/>
                  </a:schemeClr>
                </a:solidFill>
                <a:latin typeface="+mn-lt"/>
              </a:rPr>
              <a:t>Bonderud</a:t>
            </a:r>
            <a:endParaRPr lang="en-US" sz="1100" err="1">
              <a:solidFill>
                <a:schemeClr val="tx1">
                  <a:lumMod val="50000"/>
                  <a:lumOff val="50000"/>
                </a:schemeClr>
              </a:solidFill>
              <a:latin typeface="+mn-lt"/>
            </a:endParaRPr>
          </a:p>
        </p:txBody>
      </p:sp>
      <p:sp>
        <p:nvSpPr>
          <p:cNvPr id="13317" name="Rectangle 118"/>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13318" name="Rectangle 124"/>
          <p:cNvSpPr>
            <a:spLocks noChangeArrowheads="1"/>
          </p:cNvSpPr>
          <p:nvPr/>
        </p:nvSpPr>
        <p:spPr bwMode="auto">
          <a:xfrm>
            <a:off x="0" y="457200"/>
            <a:ext cx="9144000" cy="457200"/>
          </a:xfrm>
          <a:prstGeom prst="rect">
            <a:avLst/>
          </a:prstGeom>
          <a:noFill/>
          <a:ln w="9525">
            <a:noFill/>
            <a:miter lim="800000"/>
            <a:headEnd/>
            <a:tailEnd/>
          </a:ln>
        </p:spPr>
        <p:txBody>
          <a:bodyPr wrap="none" anchor="ctr">
            <a:spAutoFit/>
          </a:bodyPr>
          <a:lstStyle/>
          <a:p>
            <a:pPr eaLnBrk="0" hangingPunct="0"/>
            <a:endParaRPr lang="en-US" altLang="en-US"/>
          </a:p>
        </p:txBody>
      </p:sp>
      <p:pic>
        <p:nvPicPr>
          <p:cNvPr id="13320" name="Picture 64"/>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28600" y="190500"/>
            <a:ext cx="2024742" cy="685800"/>
          </a:xfrm>
          <a:prstGeom prst="rect">
            <a:avLst/>
          </a:prstGeom>
          <a:noFill/>
          <a:ln w="9525">
            <a:noFill/>
            <a:miter lim="800000"/>
            <a:headEnd/>
            <a:tailEnd/>
          </a:ln>
        </p:spPr>
      </p:pic>
      <p:pic>
        <p:nvPicPr>
          <p:cNvPr id="13321" name="Picture 66" descr="prison%20ministry%20large%20logo"/>
          <p:cNvPicPr>
            <a:picLocks noChangeAspect="1" noChangeArrowheads="1"/>
          </p:cNvPicPr>
          <p:nvPr/>
        </p:nvPicPr>
        <p:blipFill>
          <a:blip r:embed="rId4" cstate="print"/>
          <a:srcRect/>
          <a:stretch>
            <a:fillRect/>
          </a:stretch>
        </p:blipFill>
        <p:spPr bwMode="auto">
          <a:xfrm>
            <a:off x="3810000" y="4724400"/>
            <a:ext cx="1524000" cy="15240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A Sample Cover Letter.jpg"/>
          <p:cNvPicPr>
            <a:picLocks noChangeAspect="1"/>
          </p:cNvPicPr>
          <p:nvPr/>
        </p:nvPicPr>
        <p:blipFill>
          <a:blip r:embed="rId2" cstate="print"/>
          <a:stretch>
            <a:fillRect/>
          </a:stretch>
        </p:blipFill>
        <p:spPr>
          <a:xfrm>
            <a:off x="3600450" y="238125"/>
            <a:ext cx="4938713" cy="6391275"/>
          </a:xfrm>
          <a:prstGeom prst="rect">
            <a:avLst/>
          </a:prstGeom>
          <a:ln>
            <a:solidFill>
              <a:schemeClr val="tx1">
                <a:lumMod val="50000"/>
                <a:lumOff val="50000"/>
              </a:schemeClr>
            </a:solidFill>
          </a:ln>
        </p:spPr>
      </p:pic>
      <p:sp>
        <p:nvSpPr>
          <p:cNvPr id="22531" name="Title 3"/>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You need a good cover letter</a:t>
            </a:r>
          </a:p>
        </p:txBody>
      </p:sp>
      <p:sp>
        <p:nvSpPr>
          <p:cNvPr id="22532" name="Text Placeholder 5"/>
          <p:cNvSpPr>
            <a:spLocks noGrp="1"/>
          </p:cNvSpPr>
          <p:nvPr>
            <p:ph type="body" idx="2"/>
          </p:nvPr>
        </p:nvSpPr>
        <p:spPr>
          <a:xfrm>
            <a:off x="381000" y="2057400"/>
            <a:ext cx="2362200" cy="3763963"/>
          </a:xfrm>
        </p:spPr>
        <p:txBody>
          <a:bodyPr/>
          <a:lstStyle/>
          <a:p>
            <a:pPr eaLnBrk="1" hangingPunct="1">
              <a:defRPr/>
            </a:pPr>
            <a:r>
              <a:rPr lang="en-US" altLang="en-US">
                <a:effectLst>
                  <a:outerShdw blurRad="38100" dist="38100" dir="2700000" algn="tl">
                    <a:srgbClr val="000000">
                      <a:alpha val="43137"/>
                    </a:srgbClr>
                  </a:outerShdw>
                </a:effectLst>
              </a:rPr>
              <a:t>Is sent to a person, not an address</a:t>
            </a:r>
          </a:p>
          <a:p>
            <a:pPr eaLnBrk="1" hangingPunct="1">
              <a:defRPr/>
            </a:pPr>
            <a:r>
              <a:rPr lang="en-US" altLang="en-US">
                <a:effectLst>
                  <a:outerShdw blurRad="38100" dist="38100" dir="2700000" algn="tl">
                    <a:srgbClr val="000000">
                      <a:alpha val="43137"/>
                    </a:srgbClr>
                  </a:outerShdw>
                </a:effectLst>
              </a:rPr>
              <a:t>Introduces you  don’t miss chance to make a good first impression</a:t>
            </a:r>
          </a:p>
          <a:p>
            <a:pPr eaLnBrk="1" hangingPunct="1">
              <a:defRPr/>
            </a:pPr>
            <a:r>
              <a:rPr lang="en-US" altLang="en-US">
                <a:effectLst>
                  <a:outerShdw blurRad="38100" dist="38100" dir="2700000" algn="tl">
                    <a:srgbClr val="000000">
                      <a:alpha val="43137"/>
                    </a:srgbClr>
                  </a:outerShdw>
                </a:effectLst>
              </a:rPr>
              <a:t>Transmits resume</a:t>
            </a:r>
          </a:p>
          <a:p>
            <a:pPr eaLnBrk="1" hangingPunct="1">
              <a:defRPr/>
            </a:pPr>
            <a:r>
              <a:rPr lang="en-US" altLang="en-US">
                <a:effectLst>
                  <a:outerShdw blurRad="38100" dist="38100" dir="2700000" algn="tl">
                    <a:srgbClr val="000000">
                      <a:alpha val="43137"/>
                    </a:srgbClr>
                  </a:outerShdw>
                </a:effectLst>
              </a:rPr>
              <a:t>Tells your story - simply</a:t>
            </a:r>
          </a:p>
          <a:p>
            <a:pPr eaLnBrk="1" hangingPunct="1">
              <a:defRPr/>
            </a:pPr>
            <a:r>
              <a:rPr lang="en-US" altLang="en-US">
                <a:effectLst>
                  <a:outerShdw blurRad="38100" dist="38100" dir="2700000" algn="tl">
                    <a:srgbClr val="000000">
                      <a:alpha val="43137"/>
                    </a:srgbClr>
                  </a:outerShdw>
                </a:effectLst>
              </a:rPr>
              <a:t>Tells how you got their name</a:t>
            </a:r>
          </a:p>
          <a:p>
            <a:pPr eaLnBrk="1" hangingPunct="1">
              <a:defRPr/>
            </a:pPr>
            <a:r>
              <a:rPr lang="en-US" altLang="en-US">
                <a:effectLst>
                  <a:outerShdw blurRad="38100" dist="38100" dir="2700000" algn="tl">
                    <a:srgbClr val="000000">
                      <a:alpha val="43137"/>
                    </a:srgbClr>
                  </a:outerShdw>
                </a:effectLst>
              </a:rPr>
              <a:t>Draws them in with info about your character, skills, experience, etc.</a:t>
            </a:r>
          </a:p>
          <a:p>
            <a:pPr eaLnBrk="1" hangingPunct="1">
              <a:defRPr/>
            </a:pPr>
            <a:r>
              <a:rPr lang="en-US" altLang="en-US">
                <a:effectLst>
                  <a:outerShdw blurRad="38100" dist="38100" dir="2700000" algn="tl">
                    <a:srgbClr val="000000">
                      <a:alpha val="43137"/>
                    </a:srgbClr>
                  </a:outerShdw>
                </a:effectLst>
              </a:rPr>
              <a:t>Asks for the interview</a:t>
            </a:r>
          </a:p>
          <a:p>
            <a:pPr eaLnBrk="1" hangingPunct="1">
              <a:defRPr/>
            </a:pPr>
            <a:endParaRPr lang="en-US" altLang="en-US">
              <a:effectLst>
                <a:outerShdw blurRad="38100" dist="38100" dir="2700000" algn="tl">
                  <a:srgbClr val="000000">
                    <a:alpha val="43137"/>
                  </a:srgbClr>
                </a:outerShdw>
              </a:effectLst>
            </a:endParaRPr>
          </a:p>
        </p:txBody>
      </p:sp>
      <p:sp>
        <p:nvSpPr>
          <p:cNvPr id="22533" name="TextBox 12"/>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10</a:t>
            </a:r>
          </a:p>
        </p:txBody>
      </p:sp>
      <p:sp>
        <p:nvSpPr>
          <p:cNvPr id="14" name="Rectangle 13"/>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You must follow-up</a:t>
            </a:r>
          </a:p>
        </p:txBody>
      </p:sp>
      <p:sp>
        <p:nvSpPr>
          <p:cNvPr id="23555" name="Text Placeholder 5"/>
          <p:cNvSpPr>
            <a:spLocks noGrp="1"/>
          </p:cNvSpPr>
          <p:nvPr>
            <p:ph type="body" idx="2"/>
          </p:nvPr>
        </p:nvSpPr>
        <p:spPr>
          <a:xfrm>
            <a:off x="381000" y="1981200"/>
            <a:ext cx="2362200" cy="3763963"/>
          </a:xfrm>
        </p:spPr>
        <p:txBody>
          <a:bodyPr/>
          <a:lstStyle/>
          <a:p>
            <a:pPr eaLnBrk="1" hangingPunct="1">
              <a:defRPr/>
            </a:pPr>
            <a:r>
              <a:rPr lang="en-US" altLang="en-US">
                <a:effectLst>
                  <a:outerShdw blurRad="38100" dist="38100" dir="2700000" algn="tl">
                    <a:srgbClr val="000000">
                      <a:alpha val="43137"/>
                    </a:srgbClr>
                  </a:outerShdw>
                </a:effectLst>
              </a:rPr>
              <a:t>Keep list of everywhere you sent the resume</a:t>
            </a:r>
          </a:p>
          <a:p>
            <a:pPr eaLnBrk="1" hangingPunct="1">
              <a:defRPr/>
            </a:pPr>
            <a:r>
              <a:rPr lang="en-US" altLang="en-US">
                <a:effectLst>
                  <a:outerShdw blurRad="38100" dist="38100" dir="2700000" algn="tl">
                    <a:srgbClr val="000000">
                      <a:alpha val="43137"/>
                    </a:srgbClr>
                  </a:outerShdw>
                </a:effectLst>
              </a:rPr>
              <a:t>If they responded in any manner, find a way to say, “thank you”, whether it is by phone, e-mail or letter</a:t>
            </a:r>
          </a:p>
          <a:p>
            <a:pPr eaLnBrk="1" hangingPunct="1">
              <a:defRPr/>
            </a:pPr>
            <a:r>
              <a:rPr lang="en-US" altLang="en-US">
                <a:effectLst>
                  <a:outerShdw blurRad="38100" dist="38100" dir="2700000" algn="tl">
                    <a:srgbClr val="000000">
                      <a:alpha val="43137"/>
                    </a:srgbClr>
                  </a:outerShdw>
                </a:effectLst>
              </a:rPr>
              <a:t>If they did not respond wait a few months and re-submit</a:t>
            </a:r>
          </a:p>
          <a:p>
            <a:pPr eaLnBrk="1" hangingPunct="1">
              <a:defRPr/>
            </a:pPr>
            <a:r>
              <a:rPr lang="en-US" altLang="en-US">
                <a:effectLst>
                  <a:outerShdw blurRad="38100" dist="38100" dir="2700000" algn="tl">
                    <a:srgbClr val="000000">
                      <a:alpha val="43137"/>
                    </a:srgbClr>
                  </a:outerShdw>
                </a:effectLst>
              </a:rPr>
              <a:t>It gives an open door to resubmit your resume</a:t>
            </a:r>
          </a:p>
          <a:p>
            <a:pPr eaLnBrk="1" hangingPunct="1">
              <a:defRPr/>
            </a:pPr>
            <a:r>
              <a:rPr lang="en-US" altLang="en-US">
                <a:effectLst>
                  <a:outerShdw blurRad="38100" dist="38100" dir="2700000" algn="tl">
                    <a:srgbClr val="000000">
                      <a:alpha val="43137"/>
                    </a:srgbClr>
                  </a:outerShdw>
                </a:effectLst>
              </a:rPr>
              <a:t>It makes a very good impression</a:t>
            </a:r>
          </a:p>
        </p:txBody>
      </p:sp>
      <p:pic>
        <p:nvPicPr>
          <p:cNvPr id="11" name="Content Placeholder 10" descr="AA Sample Follow-up Letter.jpg"/>
          <p:cNvPicPr>
            <a:picLocks noGrp="1" noChangeAspect="1"/>
          </p:cNvPicPr>
          <p:nvPr>
            <p:ph sz="quarter" idx="1"/>
          </p:nvPr>
        </p:nvPicPr>
        <p:blipFill>
          <a:blip r:embed="rId2" cstate="print"/>
          <a:stretch>
            <a:fillRect/>
          </a:stretch>
        </p:blipFill>
        <p:spPr>
          <a:xfrm>
            <a:off x="3581400" y="234950"/>
            <a:ext cx="4953000" cy="6410325"/>
          </a:xfrm>
          <a:ln>
            <a:solidFill>
              <a:schemeClr val="tx1">
                <a:lumMod val="50000"/>
                <a:lumOff val="50000"/>
              </a:schemeClr>
            </a:solidFill>
          </a:ln>
        </p:spPr>
      </p:pic>
      <p:sp>
        <p:nvSpPr>
          <p:cNvPr id="23557" name="TextBox 12"/>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11</a:t>
            </a:r>
          </a:p>
        </p:txBody>
      </p:sp>
      <p:sp>
        <p:nvSpPr>
          <p:cNvPr id="14" name="Rectangle 13"/>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Preparation is the key</a:t>
            </a:r>
          </a:p>
        </p:txBody>
      </p:sp>
      <p:sp>
        <p:nvSpPr>
          <p:cNvPr id="24579" name="Text Placeholder 2"/>
          <p:cNvSpPr>
            <a:spLocks noGrp="1"/>
          </p:cNvSpPr>
          <p:nvPr>
            <p:ph type="body" idx="2"/>
          </p:nvPr>
        </p:nvSpPr>
        <p:spPr>
          <a:xfrm>
            <a:off x="381000" y="1828800"/>
            <a:ext cx="2362200" cy="4144963"/>
          </a:xfrm>
        </p:spPr>
        <p:txBody>
          <a:bodyPr/>
          <a:lstStyle/>
          <a:p>
            <a:pPr eaLnBrk="1" hangingPunct="1">
              <a:defRPr/>
            </a:pPr>
            <a:r>
              <a:rPr lang="en-US" altLang="en-US">
                <a:effectLst>
                  <a:outerShdw blurRad="38100" dist="38100" dir="2700000" algn="tl">
                    <a:srgbClr val="000000">
                      <a:alpha val="43137"/>
                    </a:srgbClr>
                  </a:outerShdw>
                </a:effectLst>
              </a:rPr>
              <a:t>Know the story  you intend to tell</a:t>
            </a:r>
          </a:p>
          <a:p>
            <a:pPr eaLnBrk="1" hangingPunct="1">
              <a:defRPr/>
            </a:pPr>
            <a:r>
              <a:rPr lang="en-US" altLang="en-US">
                <a:effectLst>
                  <a:outerShdw blurRad="38100" dist="38100" dir="2700000" algn="tl">
                    <a:srgbClr val="000000">
                      <a:alpha val="43137"/>
                    </a:srgbClr>
                  </a:outerShdw>
                </a:effectLst>
              </a:rPr>
              <a:t>A good clear story fits in the cover letter and drives a good interview</a:t>
            </a:r>
          </a:p>
          <a:p>
            <a:pPr eaLnBrk="1" hangingPunct="1">
              <a:defRPr/>
            </a:pPr>
            <a:r>
              <a:rPr lang="en-US" altLang="en-US">
                <a:effectLst>
                  <a:outerShdw blurRad="38100" dist="38100" dir="2700000" algn="tl">
                    <a:srgbClr val="000000">
                      <a:alpha val="43137"/>
                    </a:srgbClr>
                  </a:outerShdw>
                </a:effectLst>
              </a:rPr>
              <a:t>Answers the interview question, “So, tell me a little about yourself.”</a:t>
            </a:r>
          </a:p>
          <a:p>
            <a:pPr eaLnBrk="1" hangingPunct="1">
              <a:defRPr/>
            </a:pPr>
            <a:r>
              <a:rPr lang="en-US" altLang="en-US">
                <a:effectLst>
                  <a:outerShdw blurRad="38100" dist="38100" dir="2700000" algn="tl">
                    <a:srgbClr val="000000">
                      <a:alpha val="43137"/>
                    </a:srgbClr>
                  </a:outerShdw>
                </a:effectLst>
              </a:rPr>
              <a:t>Be wise; don’t over-talk</a:t>
            </a:r>
          </a:p>
          <a:p>
            <a:pPr eaLnBrk="1" hangingPunct="1">
              <a:defRPr/>
            </a:pPr>
            <a:r>
              <a:rPr lang="en-US" altLang="en-US">
                <a:effectLst>
                  <a:outerShdw blurRad="38100" dist="38100" dir="2700000" algn="tl">
                    <a:srgbClr val="000000">
                      <a:alpha val="43137"/>
                    </a:srgbClr>
                  </a:outerShdw>
                </a:effectLst>
              </a:rPr>
              <a:t>Tell the truth.  God is willing to do us good; let us honor Him in this</a:t>
            </a:r>
          </a:p>
        </p:txBody>
      </p:sp>
      <p:sp>
        <p:nvSpPr>
          <p:cNvPr id="46081" name="Rectangle 1"/>
          <p:cNvSpPr>
            <a:spLocks noChangeArrowheads="1"/>
          </p:cNvSpPr>
          <p:nvPr/>
        </p:nvSpPr>
        <p:spPr bwMode="auto">
          <a:xfrm>
            <a:off x="2971800" y="609600"/>
            <a:ext cx="6096000" cy="1384300"/>
          </a:xfrm>
          <a:prstGeom prst="rect">
            <a:avLst/>
          </a:prstGeom>
          <a:solidFill>
            <a:schemeClr val="accent1">
              <a:lumMod val="20000"/>
              <a:lumOff val="80000"/>
            </a:schemeClr>
          </a:solidFill>
          <a:ln w="9525">
            <a:solidFill>
              <a:schemeClr val="tx1"/>
            </a:solidFill>
            <a:miter lim="800000"/>
            <a:headEnd/>
            <a:tailEnd/>
          </a:ln>
          <a:effectLst/>
        </p:spPr>
        <p:txBody>
          <a:bodyPr anchor="ctr">
            <a:spAutoFit/>
          </a:bodyPr>
          <a:lstStyle/>
          <a:p>
            <a:pPr indent="-274320" algn="ctr">
              <a:spcBef>
                <a:spcPts val="0"/>
              </a:spcBef>
              <a:spcAft>
                <a:spcPts val="0"/>
              </a:spcAft>
              <a:buClr>
                <a:schemeClr val="accent1"/>
              </a:buClr>
              <a:buSzPct val="85000"/>
              <a:defRPr/>
            </a:pPr>
            <a:r>
              <a:rPr lang="en-US" sz="1400">
                <a:latin typeface="Times New Roman"/>
                <a:ea typeface="Times New Roman"/>
              </a:rPr>
              <a:t>I arrived Fort Worth in 2008 under refugee status, directly from Baghdad, Iraq.  The move was strongly supported by U.S. Embassy in Baghdad, my employer, due to challenging environment in which my personal security was threatened. Since arriving in U.S. I’ve obtained a social security card, a driver’s license, and work authorization, and am meeting conditions to obtain a green card.  My sponsor is World Relief, and I’m assisted by Fort Worth Presbyterian Church.</a:t>
            </a:r>
          </a:p>
        </p:txBody>
      </p:sp>
      <p:sp>
        <p:nvSpPr>
          <p:cNvPr id="7" name="Rectangle 1"/>
          <p:cNvSpPr>
            <a:spLocks noChangeArrowheads="1"/>
          </p:cNvSpPr>
          <p:nvPr/>
        </p:nvSpPr>
        <p:spPr bwMode="auto">
          <a:xfrm>
            <a:off x="2971800" y="2133600"/>
            <a:ext cx="6096000" cy="1384300"/>
          </a:xfrm>
          <a:prstGeom prst="rect">
            <a:avLst/>
          </a:prstGeom>
          <a:solidFill>
            <a:schemeClr val="accent1">
              <a:lumMod val="60000"/>
              <a:lumOff val="40000"/>
            </a:schemeClr>
          </a:solidFill>
          <a:ln w="9525">
            <a:solidFill>
              <a:schemeClr val="tx1"/>
            </a:solidFill>
            <a:miter lim="800000"/>
            <a:headEnd/>
            <a:tailEnd/>
          </a:ln>
          <a:effectLst/>
        </p:spPr>
        <p:txBody>
          <a:bodyPr anchor="ctr">
            <a:spAutoFit/>
          </a:bodyPr>
          <a:lstStyle/>
          <a:p>
            <a:pPr indent="-274320" algn="ctr">
              <a:spcBef>
                <a:spcPts val="0"/>
              </a:spcBef>
              <a:spcAft>
                <a:spcPts val="0"/>
              </a:spcAft>
              <a:buClr>
                <a:schemeClr val="accent1"/>
              </a:buClr>
              <a:buSzPct val="85000"/>
              <a:defRPr/>
            </a:pPr>
            <a:r>
              <a:rPr lang="en-US" sz="1400">
                <a:latin typeface="Times New Roman"/>
                <a:ea typeface="Times New Roman"/>
              </a:rPr>
              <a:t>I owned my own business for ten years before succumbing to my success.  I was given 10 years for felony DUI, which was commuted to an extended residential drug and alcohol treatment program.  While there I gave my life to Christ.  Upon getting out I affiliated with Fort Worth Presbyterian Church.  I am involved in Celebrate Recovery, have been recertified by the State of Texas to sell insurance, and have learned from mistakes the hard way. This job will make a difference..</a:t>
            </a:r>
          </a:p>
        </p:txBody>
      </p:sp>
      <p:grpSp>
        <p:nvGrpSpPr>
          <p:cNvPr id="24582" name="Group 5"/>
          <p:cNvGrpSpPr>
            <a:grpSpLocks/>
          </p:cNvGrpSpPr>
          <p:nvPr/>
        </p:nvGrpSpPr>
        <p:grpSpPr bwMode="auto">
          <a:xfrm>
            <a:off x="2971800" y="3733800"/>
            <a:ext cx="5943600" cy="2540000"/>
            <a:chOff x="2971800" y="2514600"/>
            <a:chExt cx="5943600" cy="2540000"/>
          </a:xfrm>
        </p:grpSpPr>
        <p:cxnSp>
          <p:nvCxnSpPr>
            <p:cNvPr id="8" name="Straight Connector 7"/>
            <p:cNvCxnSpPr/>
            <p:nvPr/>
          </p:nvCxnSpPr>
          <p:spPr>
            <a:xfrm>
              <a:off x="3048000" y="283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314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346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0" y="378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0" y="410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441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0" y="473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505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971800" y="2514600"/>
              <a:ext cx="59436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4583" name="TextBox 20"/>
          <p:cNvSpPr txBox="1">
            <a:spLocks noChangeArrowheads="1"/>
          </p:cNvSpPr>
          <p:nvPr/>
        </p:nvSpPr>
        <p:spPr bwMode="auto">
          <a:xfrm>
            <a:off x="7510463" y="3860800"/>
            <a:ext cx="1481137" cy="215900"/>
          </a:xfrm>
          <a:prstGeom prst="rect">
            <a:avLst/>
          </a:prstGeom>
          <a:noFill/>
          <a:ln w="9525">
            <a:noFill/>
            <a:miter lim="800000"/>
            <a:headEnd/>
            <a:tailEnd/>
          </a:ln>
        </p:spPr>
        <p:txBody>
          <a:bodyPr wrap="none">
            <a:spAutoFit/>
          </a:bodyPr>
          <a:lstStyle/>
          <a:p>
            <a:r>
              <a:rPr lang="en-US" altLang="en-US" sz="800" b="1" i="1">
                <a:cs typeface="Arial" charset="0"/>
              </a:rPr>
              <a:t>NOTES AND WORKSPACE</a:t>
            </a:r>
          </a:p>
        </p:txBody>
      </p:sp>
      <p:sp>
        <p:nvSpPr>
          <p:cNvPr id="24584" name="TextBox 25"/>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12</a:t>
            </a:r>
          </a:p>
        </p:txBody>
      </p:sp>
      <p:sp>
        <p:nvSpPr>
          <p:cNvPr id="27" name="Rectangle 26"/>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Develop contact block</a:t>
            </a:r>
          </a:p>
        </p:txBody>
      </p:sp>
      <p:sp>
        <p:nvSpPr>
          <p:cNvPr id="25603" name="Text Placeholder 2"/>
          <p:cNvSpPr>
            <a:spLocks noGrp="1"/>
          </p:cNvSpPr>
          <p:nvPr>
            <p:ph type="body" idx="2"/>
          </p:nvPr>
        </p:nvSpPr>
        <p:spPr>
          <a:xfrm>
            <a:off x="381000" y="1905000"/>
            <a:ext cx="2362200" cy="4191000"/>
          </a:xfrm>
        </p:spPr>
        <p:txBody>
          <a:bodyPr/>
          <a:lstStyle/>
          <a:p>
            <a:pPr eaLnBrk="1" hangingPunct="1">
              <a:defRPr/>
            </a:pPr>
            <a:r>
              <a:rPr lang="en-US" altLang="en-US">
                <a:effectLst>
                  <a:outerShdw blurRad="38100" dist="38100" dir="2700000" algn="tl">
                    <a:srgbClr val="000000">
                      <a:alpha val="43137"/>
                    </a:srgbClr>
                  </a:outerShdw>
                </a:effectLst>
              </a:rPr>
              <a:t>Name ( NOT gigantic)</a:t>
            </a:r>
          </a:p>
          <a:p>
            <a:pPr eaLnBrk="1" hangingPunct="1">
              <a:defRPr/>
            </a:pPr>
            <a:r>
              <a:rPr lang="en-US" altLang="en-US">
                <a:effectLst>
                  <a:outerShdw blurRad="38100" dist="38100" dir="2700000" algn="tl">
                    <a:srgbClr val="000000">
                      <a:alpha val="43137"/>
                    </a:srgbClr>
                  </a:outerShdw>
                </a:effectLst>
              </a:rPr>
              <a:t>Address</a:t>
            </a:r>
          </a:p>
          <a:p>
            <a:pPr eaLnBrk="1" hangingPunct="1">
              <a:defRPr/>
            </a:pPr>
            <a:r>
              <a:rPr lang="en-US" altLang="en-US">
                <a:effectLst>
                  <a:outerShdw blurRad="38100" dist="38100" dir="2700000" algn="tl">
                    <a:srgbClr val="000000">
                      <a:alpha val="43137"/>
                    </a:srgbClr>
                  </a:outerShdw>
                </a:effectLst>
              </a:rPr>
              <a:t>Apartment number</a:t>
            </a:r>
          </a:p>
          <a:p>
            <a:pPr eaLnBrk="1" hangingPunct="1">
              <a:defRPr/>
            </a:pPr>
            <a:r>
              <a:rPr lang="en-US" altLang="en-US">
                <a:effectLst>
                  <a:outerShdw blurRad="38100" dist="38100" dir="2700000" algn="tl">
                    <a:srgbClr val="000000">
                      <a:alpha val="43137"/>
                    </a:srgbClr>
                  </a:outerShdw>
                </a:effectLst>
              </a:rPr>
              <a:t>City</a:t>
            </a:r>
          </a:p>
          <a:p>
            <a:pPr eaLnBrk="1" hangingPunct="1">
              <a:defRPr/>
            </a:pPr>
            <a:r>
              <a:rPr lang="en-US" altLang="en-US">
                <a:effectLst>
                  <a:outerShdw blurRad="38100" dist="38100" dir="2700000" algn="tl">
                    <a:srgbClr val="000000">
                      <a:alpha val="43137"/>
                    </a:srgbClr>
                  </a:outerShdw>
                </a:effectLst>
              </a:rPr>
              <a:t>State</a:t>
            </a:r>
          </a:p>
          <a:p>
            <a:pPr eaLnBrk="1" hangingPunct="1">
              <a:defRPr/>
            </a:pPr>
            <a:r>
              <a:rPr lang="en-US" altLang="en-US">
                <a:effectLst>
                  <a:outerShdw blurRad="38100" dist="38100" dir="2700000" algn="tl">
                    <a:srgbClr val="000000">
                      <a:alpha val="43137"/>
                    </a:srgbClr>
                  </a:outerShdw>
                </a:effectLst>
              </a:rPr>
              <a:t>Zip</a:t>
            </a:r>
          </a:p>
          <a:p>
            <a:pPr eaLnBrk="1" hangingPunct="1">
              <a:defRPr/>
            </a:pPr>
            <a:r>
              <a:rPr lang="en-US" altLang="en-US">
                <a:effectLst>
                  <a:outerShdw blurRad="38100" dist="38100" dir="2700000" algn="tl">
                    <a:srgbClr val="000000">
                      <a:alpha val="43137"/>
                    </a:srgbClr>
                  </a:outerShdw>
                </a:effectLst>
              </a:rPr>
              <a:t>Home and cell phone</a:t>
            </a:r>
          </a:p>
          <a:p>
            <a:pPr eaLnBrk="1" hangingPunct="1">
              <a:defRPr/>
            </a:pPr>
            <a:r>
              <a:rPr lang="en-US" altLang="en-US">
                <a:effectLst>
                  <a:outerShdw blurRad="38100" dist="38100" dir="2700000" algn="tl">
                    <a:srgbClr val="000000">
                      <a:alpha val="43137"/>
                    </a:srgbClr>
                  </a:outerShdw>
                </a:effectLst>
              </a:rPr>
              <a:t>E-mail address</a:t>
            </a:r>
          </a:p>
          <a:p>
            <a:pPr eaLnBrk="1" hangingPunct="1">
              <a:defRPr/>
            </a:pPr>
            <a:r>
              <a:rPr lang="en-US" altLang="en-US">
                <a:effectLst>
                  <a:outerShdw blurRad="38100" dist="38100" dir="2700000" algn="tl">
                    <a:srgbClr val="000000">
                      <a:alpha val="43137"/>
                    </a:srgbClr>
                  </a:outerShdw>
                </a:effectLst>
              </a:rPr>
              <a:t>Goes both on resume and cover letter; is your personalized stationery</a:t>
            </a:r>
          </a:p>
        </p:txBody>
      </p:sp>
      <p:sp>
        <p:nvSpPr>
          <p:cNvPr id="4" name="Content Placeholder 3"/>
          <p:cNvSpPr>
            <a:spLocks noGrp="1"/>
          </p:cNvSpPr>
          <p:nvPr>
            <p:ph sz="quarter" idx="1"/>
          </p:nvPr>
        </p:nvSpPr>
        <p:spPr>
          <a:xfrm>
            <a:off x="3124200" y="685800"/>
            <a:ext cx="5638800" cy="1676400"/>
          </a:xfrm>
        </p:spPr>
        <p:txBody>
          <a:bodyPr>
            <a:normAutofit/>
          </a:bodyPr>
          <a:lstStyle/>
          <a:p>
            <a:pPr marL="0" indent="-274320" algn="ctr" eaLnBrk="1" fontAlgn="auto" hangingPunct="1">
              <a:spcBef>
                <a:spcPts val="0"/>
              </a:spcBef>
              <a:spcAft>
                <a:spcPts val="0"/>
              </a:spcAft>
              <a:buFont typeface="Wingdings 2"/>
              <a:buNone/>
              <a:defRPr/>
            </a:pPr>
            <a:r>
              <a:rPr lang="en-US" sz="2000" b="1">
                <a:latin typeface="Times New Roman"/>
                <a:ea typeface="Times New Roman"/>
              </a:rPr>
              <a:t>Mike Rafone</a:t>
            </a:r>
            <a:endParaRPr lang="en-US" sz="2000">
              <a:latin typeface="Times New Roman"/>
              <a:ea typeface="Times New Roman"/>
            </a:endParaRPr>
          </a:p>
          <a:p>
            <a:pPr marL="0" indent="-274320" algn="ctr" eaLnBrk="1" fontAlgn="auto" hangingPunct="1">
              <a:spcBef>
                <a:spcPts val="0"/>
              </a:spcBef>
              <a:spcAft>
                <a:spcPts val="0"/>
              </a:spcAft>
              <a:buFont typeface="Wingdings 2"/>
              <a:buNone/>
              <a:defRPr/>
            </a:pPr>
            <a:r>
              <a:rPr lang="en-US" sz="1800">
                <a:latin typeface="Times New Roman"/>
                <a:ea typeface="Times New Roman"/>
              </a:rPr>
              <a:t>3333 Happy Go Lucky Trail, #122</a:t>
            </a:r>
            <a:endParaRPr lang="en-US" sz="2000">
              <a:latin typeface="Times New Roman"/>
              <a:ea typeface="Times New Roman"/>
            </a:endParaRPr>
          </a:p>
          <a:p>
            <a:pPr marL="0" indent="-274320" algn="ctr" eaLnBrk="1" fontAlgn="auto" hangingPunct="1">
              <a:spcBef>
                <a:spcPts val="0"/>
              </a:spcBef>
              <a:spcAft>
                <a:spcPts val="0"/>
              </a:spcAft>
              <a:buFont typeface="Wingdings 2"/>
              <a:buNone/>
              <a:defRPr/>
            </a:pPr>
            <a:r>
              <a:rPr lang="en-US" sz="1800">
                <a:latin typeface="Times New Roman"/>
                <a:ea typeface="Times New Roman"/>
              </a:rPr>
              <a:t>Fort Worth, TX  76132</a:t>
            </a:r>
            <a:endParaRPr lang="en-US" sz="2000">
              <a:latin typeface="Times New Roman"/>
              <a:ea typeface="Times New Roman"/>
            </a:endParaRPr>
          </a:p>
          <a:p>
            <a:pPr marL="0" indent="-274320" algn="ctr" eaLnBrk="1" fontAlgn="auto" hangingPunct="1">
              <a:spcBef>
                <a:spcPts val="0"/>
              </a:spcBef>
              <a:spcAft>
                <a:spcPts val="0"/>
              </a:spcAft>
              <a:buFont typeface="Wingdings 2"/>
              <a:buNone/>
              <a:defRPr/>
            </a:pPr>
            <a:r>
              <a:rPr lang="en-US" sz="1800">
                <a:latin typeface="Times New Roman"/>
                <a:ea typeface="Times New Roman"/>
              </a:rPr>
              <a:t>(Cell) 817-955-7777</a:t>
            </a:r>
            <a:endParaRPr lang="en-US" sz="2000">
              <a:latin typeface="Times New Roman"/>
              <a:ea typeface="Times New Roman"/>
            </a:endParaRPr>
          </a:p>
          <a:p>
            <a:pPr marL="0" indent="-274320" algn="ctr" eaLnBrk="1" fontAlgn="auto" hangingPunct="1">
              <a:spcBef>
                <a:spcPts val="0"/>
              </a:spcBef>
              <a:spcAft>
                <a:spcPts val="0"/>
              </a:spcAft>
              <a:buFont typeface="Wingdings 2"/>
              <a:buNone/>
              <a:defRPr/>
            </a:pPr>
            <a:r>
              <a:rPr lang="en-US" sz="1800" u="sng">
                <a:latin typeface="Times New Roman"/>
                <a:ea typeface="Times New Roman"/>
              </a:rPr>
              <a:t>mikerafone@sbcglobal.net</a:t>
            </a:r>
            <a:endParaRPr lang="en-US" sz="2000">
              <a:latin typeface="Times New Roman"/>
              <a:ea typeface="Times New Roman"/>
            </a:endParaRPr>
          </a:p>
          <a:p>
            <a:pPr marL="274320" indent="-274320" eaLnBrk="1" fontAlgn="auto" hangingPunct="1">
              <a:spcAft>
                <a:spcPts val="0"/>
              </a:spcAft>
              <a:buFont typeface="Wingdings 2"/>
              <a:buNone/>
              <a:defRPr/>
            </a:pPr>
            <a:endParaRPr lang="en-US"/>
          </a:p>
        </p:txBody>
      </p:sp>
      <p:grpSp>
        <p:nvGrpSpPr>
          <p:cNvPr id="25605" name="Group 26"/>
          <p:cNvGrpSpPr>
            <a:grpSpLocks/>
          </p:cNvGrpSpPr>
          <p:nvPr/>
        </p:nvGrpSpPr>
        <p:grpSpPr bwMode="auto">
          <a:xfrm>
            <a:off x="2971800" y="2514600"/>
            <a:ext cx="5943600" cy="3810000"/>
            <a:chOff x="2971800" y="2514600"/>
            <a:chExt cx="5943600" cy="3810000"/>
          </a:xfrm>
        </p:grpSpPr>
        <p:cxnSp>
          <p:nvCxnSpPr>
            <p:cNvPr id="6" name="Straight Connector 5"/>
            <p:cNvCxnSpPr/>
            <p:nvPr/>
          </p:nvCxnSpPr>
          <p:spPr>
            <a:xfrm>
              <a:off x="3048000" y="283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0" y="314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0" y="346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0" y="378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0" y="410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0" y="441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0" y="473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0" y="505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048000" y="537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0" y="568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48000" y="600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48000" y="632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971800" y="2514600"/>
              <a:ext cx="59436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5606" name="TextBox 24"/>
          <p:cNvSpPr txBox="1">
            <a:spLocks noChangeArrowheads="1"/>
          </p:cNvSpPr>
          <p:nvPr/>
        </p:nvSpPr>
        <p:spPr bwMode="auto">
          <a:xfrm>
            <a:off x="7510463" y="2603500"/>
            <a:ext cx="1481137" cy="215900"/>
          </a:xfrm>
          <a:prstGeom prst="rect">
            <a:avLst/>
          </a:prstGeom>
          <a:noFill/>
          <a:ln w="9525">
            <a:noFill/>
            <a:miter lim="800000"/>
            <a:headEnd/>
            <a:tailEnd/>
          </a:ln>
        </p:spPr>
        <p:txBody>
          <a:bodyPr wrap="none">
            <a:spAutoFit/>
          </a:bodyPr>
          <a:lstStyle/>
          <a:p>
            <a:r>
              <a:rPr lang="en-US" altLang="en-US" sz="800" b="1" i="1">
                <a:cs typeface="Arial" charset="0"/>
              </a:rPr>
              <a:t>NOTES AND WORKSPACE</a:t>
            </a:r>
          </a:p>
        </p:txBody>
      </p:sp>
      <p:sp>
        <p:nvSpPr>
          <p:cNvPr id="25607" name="TextBox 29"/>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13</a:t>
            </a:r>
          </a:p>
        </p:txBody>
      </p:sp>
      <p:sp>
        <p:nvSpPr>
          <p:cNvPr id="25608" name="TextBox 24"/>
          <p:cNvSpPr txBox="1">
            <a:spLocks noChangeArrowheads="1"/>
          </p:cNvSpPr>
          <p:nvPr/>
        </p:nvSpPr>
        <p:spPr bwMode="auto">
          <a:xfrm>
            <a:off x="3065463" y="2878138"/>
            <a:ext cx="3995737" cy="246062"/>
          </a:xfrm>
          <a:prstGeom prst="rect">
            <a:avLst/>
          </a:prstGeom>
          <a:noFill/>
          <a:ln w="9525">
            <a:noFill/>
            <a:miter lim="800000"/>
            <a:headEnd/>
            <a:tailEnd/>
          </a:ln>
        </p:spPr>
        <p:txBody>
          <a:bodyPr wrap="none">
            <a:spAutoFit/>
          </a:bodyPr>
          <a:lstStyle/>
          <a:p>
            <a:r>
              <a:rPr lang="en-US" altLang="en-US" sz="1000">
                <a:cs typeface="Arial" charset="0"/>
              </a:rPr>
              <a:t>Prisoners can put a home address or leave blank until ready to use.</a:t>
            </a:r>
          </a:p>
        </p:txBody>
      </p:sp>
      <p:sp>
        <p:nvSpPr>
          <p:cNvPr id="32" name="Rectangle 31"/>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Give three adjectives that describe you</a:t>
            </a:r>
          </a:p>
        </p:txBody>
      </p:sp>
      <p:sp>
        <p:nvSpPr>
          <p:cNvPr id="26627" name="Text Placeholder 2"/>
          <p:cNvSpPr>
            <a:spLocks noGrp="1"/>
          </p:cNvSpPr>
          <p:nvPr>
            <p:ph type="body" idx="2"/>
          </p:nvPr>
        </p:nvSpPr>
        <p:spPr>
          <a:xfrm>
            <a:off x="381000" y="2133600"/>
            <a:ext cx="2362200" cy="3992563"/>
          </a:xfrm>
        </p:spPr>
        <p:txBody>
          <a:bodyPr/>
          <a:lstStyle/>
          <a:p>
            <a:pPr eaLnBrk="1" hangingPunct="1">
              <a:defRPr/>
            </a:pPr>
            <a:r>
              <a:rPr lang="en-US" altLang="en-US">
                <a:effectLst>
                  <a:outerShdw blurRad="38100" dist="38100" dir="2700000" algn="tl">
                    <a:srgbClr val="000000">
                      <a:alpha val="43137"/>
                    </a:srgbClr>
                  </a:outerShdw>
                </a:effectLst>
              </a:rPr>
              <a:t>Gets you thinking about who you are</a:t>
            </a:r>
          </a:p>
          <a:p>
            <a:pPr eaLnBrk="1" hangingPunct="1">
              <a:defRPr/>
            </a:pPr>
            <a:r>
              <a:rPr lang="en-US" altLang="en-US">
                <a:effectLst>
                  <a:outerShdw blurRad="38100" dist="38100" dir="2700000" algn="tl">
                    <a:srgbClr val="000000">
                      <a:alpha val="43137"/>
                    </a:srgbClr>
                  </a:outerShdw>
                </a:effectLst>
              </a:rPr>
              <a:t>Helps you to answer the interview question, “So, tell me a little about yourself.”</a:t>
            </a:r>
          </a:p>
          <a:p>
            <a:pPr eaLnBrk="1" hangingPunct="1">
              <a:defRPr/>
            </a:pPr>
            <a:r>
              <a:rPr lang="en-US" altLang="en-US">
                <a:effectLst>
                  <a:outerShdw blurRad="38100" dist="38100" dir="2700000" algn="tl">
                    <a:srgbClr val="000000">
                      <a:alpha val="43137"/>
                    </a:srgbClr>
                  </a:outerShdw>
                </a:effectLst>
              </a:rPr>
              <a:t>Tells a prospective employer the most about you as possible in as few words as possible</a:t>
            </a:r>
          </a:p>
          <a:p>
            <a:pPr eaLnBrk="1" hangingPunct="1">
              <a:defRPr/>
            </a:pPr>
            <a:r>
              <a:rPr lang="en-US" altLang="en-US">
                <a:effectLst>
                  <a:outerShdw blurRad="38100" dist="38100" dir="2700000" algn="tl">
                    <a:srgbClr val="000000">
                      <a:alpha val="43137"/>
                    </a:srgbClr>
                  </a:outerShdw>
                </a:effectLst>
              </a:rPr>
              <a:t>Introduces you in words before you meet in person for the first time</a:t>
            </a:r>
          </a:p>
        </p:txBody>
      </p:sp>
      <p:grpSp>
        <p:nvGrpSpPr>
          <p:cNvPr id="26628" name="Group 4"/>
          <p:cNvGrpSpPr>
            <a:grpSpLocks/>
          </p:cNvGrpSpPr>
          <p:nvPr/>
        </p:nvGrpSpPr>
        <p:grpSpPr bwMode="auto">
          <a:xfrm>
            <a:off x="2971800" y="2514600"/>
            <a:ext cx="5943600" cy="3810000"/>
            <a:chOff x="2971800" y="2514600"/>
            <a:chExt cx="5943600" cy="3810000"/>
          </a:xfrm>
        </p:grpSpPr>
        <p:cxnSp>
          <p:nvCxnSpPr>
            <p:cNvPr id="6" name="Straight Connector 5"/>
            <p:cNvCxnSpPr/>
            <p:nvPr/>
          </p:nvCxnSpPr>
          <p:spPr>
            <a:xfrm>
              <a:off x="3048000" y="283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314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346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378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410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0" y="441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0" y="473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505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0" y="537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568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0" y="600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0" y="632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71800" y="2514600"/>
              <a:ext cx="59436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6629" name="Group 23"/>
          <p:cNvGrpSpPr>
            <a:grpSpLocks/>
          </p:cNvGrpSpPr>
          <p:nvPr/>
        </p:nvGrpSpPr>
        <p:grpSpPr bwMode="auto">
          <a:xfrm>
            <a:off x="3009900" y="647700"/>
            <a:ext cx="6000750" cy="1828800"/>
            <a:chOff x="2895600" y="685800"/>
            <a:chExt cx="6000951" cy="1828800"/>
          </a:xfrm>
        </p:grpSpPr>
        <p:sp>
          <p:nvSpPr>
            <p:cNvPr id="26633" name="Rectangle 18"/>
            <p:cNvSpPr>
              <a:spLocks noChangeArrowheads="1"/>
            </p:cNvSpPr>
            <p:nvPr/>
          </p:nvSpPr>
          <p:spPr bwMode="auto">
            <a:xfrm>
              <a:off x="2895600" y="685800"/>
              <a:ext cx="5943600" cy="369332"/>
            </a:xfrm>
            <a:prstGeom prst="rect">
              <a:avLst/>
            </a:prstGeom>
            <a:noFill/>
            <a:ln w="9525">
              <a:noFill/>
              <a:miter lim="800000"/>
              <a:headEnd/>
              <a:tailEnd/>
            </a:ln>
          </p:spPr>
          <p:txBody>
            <a:bodyPr>
              <a:spAutoFit/>
            </a:bodyPr>
            <a:lstStyle/>
            <a:p>
              <a:r>
                <a:rPr lang="en-US" altLang="en-US">
                  <a:latin typeface="Georgia" pitchFamily="18" charset="0"/>
                </a:rPr>
                <a:t>-- Disciplined, responsible, quick learner. </a:t>
              </a:r>
            </a:p>
          </p:txBody>
        </p:sp>
        <p:sp>
          <p:nvSpPr>
            <p:cNvPr id="26634" name="Rectangle 19"/>
            <p:cNvSpPr>
              <a:spLocks noChangeArrowheads="1"/>
            </p:cNvSpPr>
            <p:nvPr/>
          </p:nvSpPr>
          <p:spPr bwMode="auto">
            <a:xfrm>
              <a:off x="2895600" y="1050667"/>
              <a:ext cx="5715000" cy="369332"/>
            </a:xfrm>
            <a:prstGeom prst="rect">
              <a:avLst/>
            </a:prstGeom>
            <a:noFill/>
            <a:ln w="9525">
              <a:noFill/>
              <a:miter lim="800000"/>
              <a:headEnd/>
              <a:tailEnd/>
            </a:ln>
          </p:spPr>
          <p:txBody>
            <a:bodyPr>
              <a:spAutoFit/>
            </a:bodyPr>
            <a:lstStyle/>
            <a:p>
              <a:r>
                <a:rPr lang="en-US" altLang="en-US">
                  <a:latin typeface="Georgia" pitchFamily="18" charset="0"/>
                </a:rPr>
                <a:t>-- Adaptable, self-motivated, entrepreneurial.</a:t>
              </a:r>
            </a:p>
          </p:txBody>
        </p:sp>
        <p:sp>
          <p:nvSpPr>
            <p:cNvPr id="26635" name="Rectangle 20"/>
            <p:cNvSpPr>
              <a:spLocks noChangeArrowheads="1"/>
            </p:cNvSpPr>
            <p:nvPr/>
          </p:nvSpPr>
          <p:spPr bwMode="auto">
            <a:xfrm>
              <a:off x="2895600" y="1415534"/>
              <a:ext cx="6000951" cy="369332"/>
            </a:xfrm>
            <a:prstGeom prst="rect">
              <a:avLst/>
            </a:prstGeom>
            <a:noFill/>
            <a:ln w="9525">
              <a:noFill/>
              <a:miter lim="800000"/>
              <a:headEnd/>
              <a:tailEnd/>
            </a:ln>
          </p:spPr>
          <p:txBody>
            <a:bodyPr>
              <a:spAutoFit/>
            </a:bodyPr>
            <a:lstStyle/>
            <a:p>
              <a:r>
                <a:rPr lang="en-US" altLang="en-US">
                  <a:latin typeface="Georgia" pitchFamily="18" charset="0"/>
                </a:rPr>
                <a:t>-- Determined, outgoing, loyal.</a:t>
              </a:r>
            </a:p>
          </p:txBody>
        </p:sp>
        <p:sp>
          <p:nvSpPr>
            <p:cNvPr id="26636" name="Rectangle 21"/>
            <p:cNvSpPr>
              <a:spLocks noChangeArrowheads="1"/>
            </p:cNvSpPr>
            <p:nvPr/>
          </p:nvSpPr>
          <p:spPr bwMode="auto">
            <a:xfrm>
              <a:off x="2895600" y="1780401"/>
              <a:ext cx="3560590" cy="369332"/>
            </a:xfrm>
            <a:prstGeom prst="rect">
              <a:avLst/>
            </a:prstGeom>
            <a:noFill/>
            <a:ln w="9525">
              <a:noFill/>
              <a:miter lim="800000"/>
              <a:headEnd/>
              <a:tailEnd/>
            </a:ln>
          </p:spPr>
          <p:txBody>
            <a:bodyPr wrap="none">
              <a:spAutoFit/>
            </a:bodyPr>
            <a:lstStyle/>
            <a:p>
              <a:r>
                <a:rPr lang="en-US" altLang="en-US">
                  <a:latin typeface="Georgia" pitchFamily="18" charset="0"/>
                </a:rPr>
                <a:t>-- Dedicated, persistent, flexible. </a:t>
              </a:r>
            </a:p>
          </p:txBody>
        </p:sp>
        <p:sp>
          <p:nvSpPr>
            <p:cNvPr id="26637" name="Rectangle 22"/>
            <p:cNvSpPr>
              <a:spLocks noChangeArrowheads="1"/>
            </p:cNvSpPr>
            <p:nvPr/>
          </p:nvSpPr>
          <p:spPr bwMode="auto">
            <a:xfrm>
              <a:off x="2895600" y="2145268"/>
              <a:ext cx="4033476" cy="369332"/>
            </a:xfrm>
            <a:prstGeom prst="rect">
              <a:avLst/>
            </a:prstGeom>
            <a:noFill/>
            <a:ln w="9525">
              <a:noFill/>
              <a:miter lim="800000"/>
              <a:headEnd/>
              <a:tailEnd/>
            </a:ln>
          </p:spPr>
          <p:txBody>
            <a:bodyPr wrap="none">
              <a:spAutoFit/>
            </a:bodyPr>
            <a:lstStyle/>
            <a:p>
              <a:r>
                <a:rPr lang="en-US" altLang="en-US">
                  <a:latin typeface="Georgia" pitchFamily="18" charset="0"/>
                </a:rPr>
                <a:t>-- Analytical, innovative, industrious. </a:t>
              </a:r>
            </a:p>
          </p:txBody>
        </p:sp>
      </p:grpSp>
      <p:sp>
        <p:nvSpPr>
          <p:cNvPr id="26630" name="TextBox 24"/>
          <p:cNvSpPr txBox="1">
            <a:spLocks noChangeArrowheads="1"/>
          </p:cNvSpPr>
          <p:nvPr/>
        </p:nvSpPr>
        <p:spPr bwMode="auto">
          <a:xfrm>
            <a:off x="7510463" y="2603500"/>
            <a:ext cx="1481137" cy="215900"/>
          </a:xfrm>
          <a:prstGeom prst="rect">
            <a:avLst/>
          </a:prstGeom>
          <a:noFill/>
          <a:ln w="9525">
            <a:noFill/>
            <a:miter lim="800000"/>
            <a:headEnd/>
            <a:tailEnd/>
          </a:ln>
        </p:spPr>
        <p:txBody>
          <a:bodyPr wrap="none">
            <a:spAutoFit/>
          </a:bodyPr>
          <a:lstStyle/>
          <a:p>
            <a:r>
              <a:rPr lang="en-US" altLang="en-US" sz="800" b="1" i="1">
                <a:cs typeface="Arial" charset="0"/>
              </a:rPr>
              <a:t>NOTES AND WORKSPACE</a:t>
            </a:r>
          </a:p>
        </p:txBody>
      </p:sp>
      <p:sp>
        <p:nvSpPr>
          <p:cNvPr id="26631" name="TextBox 33"/>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14</a:t>
            </a:r>
          </a:p>
        </p:txBody>
      </p:sp>
      <p:sp>
        <p:nvSpPr>
          <p:cNvPr id="35" name="Rectangle 34"/>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2895600" y="584200"/>
            <a:ext cx="6096000" cy="2846388"/>
          </a:xfrm>
          <a:prstGeom prst="rect">
            <a:avLst/>
          </a:prstGeom>
        </p:spPr>
        <p:txBody>
          <a:bodyPr>
            <a:spAutoFit/>
          </a:bodyPr>
          <a:lstStyle/>
          <a:p>
            <a:pPr marL="347663" indent="-180975" fontAlgn="auto">
              <a:spcBef>
                <a:spcPts val="600"/>
              </a:spcBef>
              <a:spcAft>
                <a:spcPts val="0"/>
              </a:spcAft>
              <a:defRPr/>
            </a:pPr>
            <a:r>
              <a:rPr lang="en-US">
                <a:latin typeface="+mn-lt"/>
              </a:rPr>
              <a:t>-- Experienced, skilled at public speaking / presentations</a:t>
            </a:r>
          </a:p>
          <a:p>
            <a:pPr marL="166688" fontAlgn="auto">
              <a:spcBef>
                <a:spcPts val="600"/>
              </a:spcBef>
              <a:spcAft>
                <a:spcPts val="0"/>
              </a:spcAft>
              <a:tabLst>
                <a:tab pos="166688" algn="l"/>
              </a:tabLst>
              <a:defRPr/>
            </a:pPr>
            <a:r>
              <a:rPr lang="en-US">
                <a:latin typeface="+mn-lt"/>
              </a:rPr>
              <a:t>-- Love sharing experiences &amp; hearing about experiences</a:t>
            </a:r>
          </a:p>
          <a:p>
            <a:pPr marL="166688" fontAlgn="auto">
              <a:spcBef>
                <a:spcPts val="600"/>
              </a:spcBef>
              <a:spcAft>
                <a:spcPts val="0"/>
              </a:spcAft>
              <a:tabLst>
                <a:tab pos="166688" algn="l"/>
              </a:tabLst>
              <a:defRPr/>
            </a:pPr>
            <a:r>
              <a:rPr lang="en-US">
                <a:latin typeface="+mn-lt"/>
              </a:rPr>
              <a:t>-- Love building relationships—talking to people</a:t>
            </a:r>
          </a:p>
          <a:p>
            <a:pPr marL="347663" indent="-180975" fontAlgn="auto">
              <a:spcBef>
                <a:spcPts val="600"/>
              </a:spcBef>
              <a:spcAft>
                <a:spcPts val="0"/>
              </a:spcAft>
              <a:defRPr/>
            </a:pPr>
            <a:r>
              <a:rPr lang="en-US">
                <a:latin typeface="+mn-lt"/>
              </a:rPr>
              <a:t>-- Quick thinking</a:t>
            </a:r>
          </a:p>
          <a:p>
            <a:pPr marL="347663" indent="-180975" fontAlgn="auto">
              <a:spcBef>
                <a:spcPts val="600"/>
              </a:spcBef>
              <a:spcAft>
                <a:spcPts val="0"/>
              </a:spcAft>
              <a:defRPr/>
            </a:pPr>
            <a:r>
              <a:rPr lang="en-US">
                <a:latin typeface="+mn-lt"/>
              </a:rPr>
              <a:t>-- Able to overcome objections reasonably well</a:t>
            </a:r>
          </a:p>
          <a:p>
            <a:pPr marL="166688" fontAlgn="auto">
              <a:spcBef>
                <a:spcPts val="600"/>
              </a:spcBef>
              <a:spcAft>
                <a:spcPts val="0"/>
              </a:spcAft>
              <a:tabLst>
                <a:tab pos="166688" algn="l"/>
              </a:tabLst>
              <a:defRPr/>
            </a:pPr>
            <a:r>
              <a:rPr lang="en-US">
                <a:latin typeface="+mn-lt"/>
              </a:rPr>
              <a:t>-- I can probably type 70+ words a minute</a:t>
            </a:r>
          </a:p>
          <a:p>
            <a:pPr marL="166688" fontAlgn="auto">
              <a:spcBef>
                <a:spcPts val="600"/>
              </a:spcBef>
              <a:spcAft>
                <a:spcPts val="0"/>
              </a:spcAft>
              <a:tabLst>
                <a:tab pos="166688" algn="l"/>
              </a:tabLst>
              <a:defRPr/>
            </a:pPr>
            <a:r>
              <a:rPr lang="en-US">
                <a:latin typeface="+mn-lt"/>
              </a:rPr>
              <a:t>-- I can handle multiple clients at a time</a:t>
            </a:r>
          </a:p>
          <a:p>
            <a:pPr marL="166688" fontAlgn="auto">
              <a:spcBef>
                <a:spcPts val="600"/>
              </a:spcBef>
              <a:spcAft>
                <a:spcPts val="0"/>
              </a:spcAft>
              <a:tabLst>
                <a:tab pos="166688" algn="l"/>
              </a:tabLst>
              <a:defRPr/>
            </a:pPr>
            <a:r>
              <a:rPr lang="en-US">
                <a:latin typeface="+mn-lt"/>
              </a:rPr>
              <a:t>-- Not afraid to ask for the sale</a:t>
            </a:r>
          </a:p>
        </p:txBody>
      </p:sp>
      <p:sp>
        <p:nvSpPr>
          <p:cNvPr id="27651"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Write a short list of your personal strengths</a:t>
            </a:r>
          </a:p>
        </p:txBody>
      </p:sp>
      <p:sp>
        <p:nvSpPr>
          <p:cNvPr id="27652" name="Text Placeholder 2"/>
          <p:cNvSpPr>
            <a:spLocks noGrp="1"/>
          </p:cNvSpPr>
          <p:nvPr>
            <p:ph type="body" idx="2"/>
          </p:nvPr>
        </p:nvSpPr>
        <p:spPr>
          <a:xfrm>
            <a:off x="381000" y="2667000"/>
            <a:ext cx="2362200" cy="3459163"/>
          </a:xfrm>
        </p:spPr>
        <p:txBody>
          <a:bodyPr/>
          <a:lstStyle/>
          <a:p>
            <a:pPr eaLnBrk="1" hangingPunct="1">
              <a:defRPr/>
            </a:pPr>
            <a:r>
              <a:rPr lang="en-US" altLang="en-US">
                <a:effectLst>
                  <a:outerShdw blurRad="38100" dist="38100" dir="2700000" algn="tl">
                    <a:srgbClr val="000000">
                      <a:alpha val="43137"/>
                    </a:srgbClr>
                  </a:outerShdw>
                </a:effectLst>
              </a:rPr>
              <a:t>Take stock of yourself</a:t>
            </a:r>
          </a:p>
          <a:p>
            <a:pPr eaLnBrk="1" hangingPunct="1">
              <a:defRPr/>
            </a:pPr>
            <a:r>
              <a:rPr lang="en-US" altLang="en-US">
                <a:effectLst>
                  <a:outerShdw blurRad="38100" dist="38100" dir="2700000" algn="tl">
                    <a:srgbClr val="000000">
                      <a:alpha val="43137"/>
                    </a:srgbClr>
                  </a:outerShdw>
                </a:effectLst>
              </a:rPr>
              <a:t>Know yourself well</a:t>
            </a:r>
          </a:p>
          <a:p>
            <a:pPr eaLnBrk="1" hangingPunct="1">
              <a:defRPr/>
            </a:pPr>
            <a:r>
              <a:rPr lang="en-US" altLang="en-US">
                <a:effectLst>
                  <a:outerShdw blurRad="38100" dist="38100" dir="2700000" algn="tl">
                    <a:srgbClr val="000000">
                      <a:alpha val="43137"/>
                    </a:srgbClr>
                  </a:outerShdw>
                </a:effectLst>
              </a:rPr>
              <a:t>Don’t make others guess about what you are good at</a:t>
            </a:r>
          </a:p>
        </p:txBody>
      </p:sp>
      <p:grpSp>
        <p:nvGrpSpPr>
          <p:cNvPr id="27653" name="Group 4"/>
          <p:cNvGrpSpPr>
            <a:grpSpLocks/>
          </p:cNvGrpSpPr>
          <p:nvPr/>
        </p:nvGrpSpPr>
        <p:grpSpPr bwMode="auto">
          <a:xfrm>
            <a:off x="2971800" y="3429000"/>
            <a:ext cx="5943600" cy="2857500"/>
            <a:chOff x="2971800" y="2514600"/>
            <a:chExt cx="5943600" cy="2857500"/>
          </a:xfrm>
        </p:grpSpPr>
        <p:cxnSp>
          <p:nvCxnSpPr>
            <p:cNvPr id="6" name="Straight Connector 5"/>
            <p:cNvCxnSpPr/>
            <p:nvPr/>
          </p:nvCxnSpPr>
          <p:spPr>
            <a:xfrm>
              <a:off x="3048000" y="283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314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346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378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410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0" y="441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0" y="473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505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0" y="537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71800" y="2514600"/>
              <a:ext cx="59436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7654" name="TextBox 19"/>
          <p:cNvSpPr txBox="1">
            <a:spLocks noChangeArrowheads="1"/>
          </p:cNvSpPr>
          <p:nvPr/>
        </p:nvSpPr>
        <p:spPr bwMode="auto">
          <a:xfrm>
            <a:off x="7510463" y="3568700"/>
            <a:ext cx="1481137" cy="215900"/>
          </a:xfrm>
          <a:prstGeom prst="rect">
            <a:avLst/>
          </a:prstGeom>
          <a:noFill/>
          <a:ln w="9525">
            <a:noFill/>
            <a:miter lim="800000"/>
            <a:headEnd/>
            <a:tailEnd/>
          </a:ln>
        </p:spPr>
        <p:txBody>
          <a:bodyPr wrap="none">
            <a:spAutoFit/>
          </a:bodyPr>
          <a:lstStyle/>
          <a:p>
            <a:r>
              <a:rPr lang="en-US" altLang="en-US" sz="800" b="1" i="1">
                <a:cs typeface="Arial" charset="0"/>
              </a:rPr>
              <a:t>NOTES AND WORKSPACE</a:t>
            </a:r>
          </a:p>
        </p:txBody>
      </p:sp>
      <p:sp>
        <p:nvSpPr>
          <p:cNvPr id="27655" name="TextBox 25"/>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15</a:t>
            </a:r>
          </a:p>
        </p:txBody>
      </p:sp>
      <p:sp>
        <p:nvSpPr>
          <p:cNvPr id="27" name="Rectangle 26"/>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81000" y="838200"/>
            <a:ext cx="2362200" cy="990600"/>
          </a:xfrm>
        </p:spPr>
        <p:txBody>
          <a:bodyPr anchor="t"/>
          <a:lstStyle/>
          <a:p>
            <a:pPr eaLnBrk="1" hangingPunct="1">
              <a:defRPr/>
            </a:pPr>
            <a:r>
              <a:rPr lang="en-US" altLang="en-US">
                <a:effectLst>
                  <a:outerShdw blurRad="38100" dist="38100" dir="2700000" algn="tl">
                    <a:srgbClr val="000000">
                      <a:alpha val="43137"/>
                    </a:srgbClr>
                  </a:outerShdw>
                </a:effectLst>
              </a:rPr>
              <a:t>Write a simple character statement</a:t>
            </a:r>
          </a:p>
        </p:txBody>
      </p:sp>
      <p:sp>
        <p:nvSpPr>
          <p:cNvPr id="28675" name="Text Placeholder 2"/>
          <p:cNvSpPr>
            <a:spLocks noGrp="1"/>
          </p:cNvSpPr>
          <p:nvPr>
            <p:ph type="body" idx="2"/>
          </p:nvPr>
        </p:nvSpPr>
        <p:spPr>
          <a:xfrm>
            <a:off x="152400" y="1905000"/>
            <a:ext cx="2743200" cy="4627563"/>
          </a:xfrm>
        </p:spPr>
        <p:txBody>
          <a:bodyPr/>
          <a:lstStyle/>
          <a:p>
            <a:pPr eaLnBrk="1" hangingPunct="1">
              <a:spcBef>
                <a:spcPts val="325"/>
              </a:spcBef>
              <a:defRPr/>
            </a:pPr>
            <a:r>
              <a:rPr lang="en-US" altLang="en-US">
                <a:effectLst>
                  <a:outerShdw blurRad="38100" dist="38100" dir="2700000" algn="tl">
                    <a:srgbClr val="000000">
                      <a:alpha val="43137"/>
                    </a:srgbClr>
                  </a:outerShdw>
                </a:effectLst>
              </a:rPr>
              <a:t>Should I say, ‘Christian’?      - It is your call</a:t>
            </a:r>
          </a:p>
          <a:p>
            <a:pPr eaLnBrk="1" hangingPunct="1">
              <a:spcBef>
                <a:spcPts val="325"/>
              </a:spcBef>
              <a:defRPr/>
            </a:pPr>
            <a:r>
              <a:rPr lang="en-US" altLang="en-US">
                <a:effectLst>
                  <a:outerShdw blurRad="38100" dist="38100" dir="2700000" algn="tl">
                    <a:srgbClr val="000000">
                      <a:alpha val="43137"/>
                    </a:srgbClr>
                  </a:outerShdw>
                </a:effectLst>
              </a:rPr>
              <a:t>Employers want folks who are personable, work well with others, have discipline &amp; can be trusted at all times</a:t>
            </a:r>
          </a:p>
          <a:p>
            <a:pPr eaLnBrk="1" hangingPunct="1">
              <a:spcBef>
                <a:spcPts val="325"/>
              </a:spcBef>
              <a:defRPr/>
            </a:pPr>
            <a:r>
              <a:rPr lang="en-US" altLang="en-US">
                <a:effectLst>
                  <a:outerShdw blurRad="38100" dist="38100" dir="2700000" algn="tl">
                    <a:srgbClr val="000000">
                      <a:alpha val="43137"/>
                    </a:srgbClr>
                  </a:outerShdw>
                </a:effectLst>
              </a:rPr>
              <a:t>It is fruit of Spirit! (love, joy, peace, patience, kindness, goodness, faithfulness, gentleness, self control)</a:t>
            </a:r>
          </a:p>
          <a:p>
            <a:pPr eaLnBrk="1" hangingPunct="1">
              <a:spcBef>
                <a:spcPts val="325"/>
              </a:spcBef>
              <a:defRPr/>
            </a:pPr>
            <a:r>
              <a:rPr lang="en-US" altLang="en-US">
                <a:effectLst>
                  <a:outerShdw blurRad="38100" dist="38100" dir="2700000" algn="tl">
                    <a:srgbClr val="000000">
                      <a:alpha val="43137"/>
                    </a:srgbClr>
                  </a:outerShdw>
                </a:effectLst>
              </a:rPr>
              <a:t>Christians have advantage</a:t>
            </a:r>
          </a:p>
          <a:p>
            <a:pPr eaLnBrk="1" hangingPunct="1">
              <a:spcBef>
                <a:spcPts val="325"/>
              </a:spcBef>
              <a:defRPr/>
            </a:pPr>
            <a:r>
              <a:rPr lang="en-US" altLang="en-US">
                <a:effectLst>
                  <a:outerShdw blurRad="38100" dist="38100" dir="2700000" algn="tl">
                    <a:srgbClr val="000000">
                      <a:alpha val="43137"/>
                    </a:srgbClr>
                  </a:outerShdw>
                </a:effectLst>
              </a:rPr>
              <a:t>Better to hire persons with character and  teach skills, than hire for skills and hope to find character.</a:t>
            </a:r>
          </a:p>
        </p:txBody>
      </p:sp>
      <p:grpSp>
        <p:nvGrpSpPr>
          <p:cNvPr id="28676" name="Group 40"/>
          <p:cNvGrpSpPr>
            <a:grpSpLocks/>
          </p:cNvGrpSpPr>
          <p:nvPr/>
        </p:nvGrpSpPr>
        <p:grpSpPr bwMode="auto">
          <a:xfrm>
            <a:off x="2997200" y="622300"/>
            <a:ext cx="6324600" cy="2724150"/>
            <a:chOff x="2895600" y="609600"/>
            <a:chExt cx="6324600" cy="2724329"/>
          </a:xfrm>
        </p:grpSpPr>
        <p:sp>
          <p:nvSpPr>
            <p:cNvPr id="28691" name="Rectangle 20"/>
            <p:cNvSpPr>
              <a:spLocks noChangeArrowheads="1"/>
            </p:cNvSpPr>
            <p:nvPr/>
          </p:nvSpPr>
          <p:spPr bwMode="auto">
            <a:xfrm>
              <a:off x="2895600" y="1025267"/>
              <a:ext cx="6324600" cy="646331"/>
            </a:xfrm>
            <a:prstGeom prst="rect">
              <a:avLst/>
            </a:prstGeom>
            <a:noFill/>
            <a:ln w="9525">
              <a:noFill/>
              <a:miter lim="800000"/>
              <a:headEnd/>
              <a:tailEnd/>
            </a:ln>
          </p:spPr>
          <p:txBody>
            <a:bodyPr>
              <a:spAutoFit/>
            </a:bodyPr>
            <a:lstStyle/>
            <a:p>
              <a:pPr marL="231775" indent="-231775"/>
              <a:r>
                <a:rPr lang="en-US" altLang="en-US">
                  <a:latin typeface="Georgia" pitchFamily="18" charset="0"/>
                </a:rPr>
                <a:t>-- Achieved success in corporate &amp;  personally owned business based on ability to build relationships / trust. </a:t>
              </a:r>
            </a:p>
          </p:txBody>
        </p:sp>
        <p:sp>
          <p:nvSpPr>
            <p:cNvPr id="28692" name="Rectangle 18"/>
            <p:cNvSpPr>
              <a:spLocks noChangeArrowheads="1"/>
            </p:cNvSpPr>
            <p:nvPr/>
          </p:nvSpPr>
          <p:spPr bwMode="auto">
            <a:xfrm>
              <a:off x="2895600" y="609600"/>
              <a:ext cx="5791200" cy="369332"/>
            </a:xfrm>
            <a:prstGeom prst="rect">
              <a:avLst/>
            </a:prstGeom>
            <a:noFill/>
            <a:ln w="9525">
              <a:noFill/>
              <a:miter lim="800000"/>
              <a:headEnd/>
              <a:tailEnd/>
            </a:ln>
          </p:spPr>
          <p:txBody>
            <a:bodyPr>
              <a:spAutoFit/>
            </a:bodyPr>
            <a:lstStyle/>
            <a:p>
              <a:r>
                <a:rPr lang="en-US" altLang="en-US">
                  <a:latin typeface="Georgia" pitchFamily="18" charset="0"/>
                </a:rPr>
                <a:t>-- Strong work ethic with great attention to detail. </a:t>
              </a:r>
            </a:p>
          </p:txBody>
        </p:sp>
        <p:sp>
          <p:nvSpPr>
            <p:cNvPr id="28693" name="Rectangle 21"/>
            <p:cNvSpPr>
              <a:spLocks noChangeArrowheads="1"/>
            </p:cNvSpPr>
            <p:nvPr/>
          </p:nvSpPr>
          <p:spPr bwMode="auto">
            <a:xfrm>
              <a:off x="2895600" y="1717933"/>
              <a:ext cx="4089581" cy="369332"/>
            </a:xfrm>
            <a:prstGeom prst="rect">
              <a:avLst/>
            </a:prstGeom>
            <a:noFill/>
            <a:ln w="9525">
              <a:noFill/>
              <a:miter lim="800000"/>
              <a:headEnd/>
              <a:tailEnd/>
            </a:ln>
          </p:spPr>
          <p:txBody>
            <a:bodyPr wrap="none">
              <a:spAutoFit/>
            </a:bodyPr>
            <a:lstStyle/>
            <a:p>
              <a:r>
                <a:rPr lang="en-US" altLang="en-US">
                  <a:latin typeface="Georgia" pitchFamily="18" charset="0"/>
                </a:rPr>
                <a:t>-- Resourceful with strong work ethic. </a:t>
              </a:r>
            </a:p>
          </p:txBody>
        </p:sp>
        <p:sp>
          <p:nvSpPr>
            <p:cNvPr id="28694" name="Rectangle 22"/>
            <p:cNvSpPr>
              <a:spLocks noChangeArrowheads="1"/>
            </p:cNvSpPr>
            <p:nvPr/>
          </p:nvSpPr>
          <p:spPr bwMode="auto">
            <a:xfrm>
              <a:off x="2895600" y="2133600"/>
              <a:ext cx="6096000" cy="1200329"/>
            </a:xfrm>
            <a:prstGeom prst="rect">
              <a:avLst/>
            </a:prstGeom>
            <a:noFill/>
            <a:ln w="9525">
              <a:noFill/>
              <a:miter lim="800000"/>
              <a:headEnd/>
              <a:tailEnd/>
            </a:ln>
          </p:spPr>
          <p:txBody>
            <a:bodyPr>
              <a:spAutoFit/>
            </a:bodyPr>
            <a:lstStyle/>
            <a:p>
              <a:pPr marL="231775" indent="-231775"/>
              <a:r>
                <a:rPr lang="en-US" altLang="en-US">
                  <a:latin typeface="Georgia" pitchFamily="18" charset="0"/>
                </a:rPr>
                <a:t>-- Displayed integrity, leadership and administrative  skills in complex and demanding social, economic     and political environment to achieve exceptional performance.</a:t>
              </a:r>
            </a:p>
          </p:txBody>
        </p:sp>
      </p:grpSp>
      <p:grpSp>
        <p:nvGrpSpPr>
          <p:cNvPr id="28677" name="Group 23"/>
          <p:cNvGrpSpPr>
            <a:grpSpLocks/>
          </p:cNvGrpSpPr>
          <p:nvPr/>
        </p:nvGrpSpPr>
        <p:grpSpPr bwMode="auto">
          <a:xfrm>
            <a:off x="2971800" y="3429000"/>
            <a:ext cx="5943600" cy="2857500"/>
            <a:chOff x="2971800" y="2514600"/>
            <a:chExt cx="5943600" cy="2857500"/>
          </a:xfrm>
        </p:grpSpPr>
        <p:cxnSp>
          <p:nvCxnSpPr>
            <p:cNvPr id="25" name="Straight Connector 24"/>
            <p:cNvCxnSpPr/>
            <p:nvPr/>
          </p:nvCxnSpPr>
          <p:spPr>
            <a:xfrm>
              <a:off x="3048000" y="283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48000" y="314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48000" y="346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48000" y="378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048000" y="410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048000" y="441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3048000" y="473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48000" y="505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3048000" y="537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2971800" y="2514600"/>
              <a:ext cx="59436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8678" name="TextBox 37"/>
          <p:cNvSpPr txBox="1">
            <a:spLocks noChangeArrowheads="1"/>
          </p:cNvSpPr>
          <p:nvPr/>
        </p:nvSpPr>
        <p:spPr bwMode="auto">
          <a:xfrm>
            <a:off x="7510463" y="3517900"/>
            <a:ext cx="1481137" cy="215900"/>
          </a:xfrm>
          <a:prstGeom prst="rect">
            <a:avLst/>
          </a:prstGeom>
          <a:noFill/>
          <a:ln w="9525">
            <a:noFill/>
            <a:miter lim="800000"/>
            <a:headEnd/>
            <a:tailEnd/>
          </a:ln>
        </p:spPr>
        <p:txBody>
          <a:bodyPr wrap="none">
            <a:spAutoFit/>
          </a:bodyPr>
          <a:lstStyle/>
          <a:p>
            <a:r>
              <a:rPr lang="en-US" altLang="en-US" sz="800" b="1" i="1">
                <a:cs typeface="Arial" charset="0"/>
              </a:rPr>
              <a:t>NOTES AND WORKSPACE</a:t>
            </a:r>
          </a:p>
        </p:txBody>
      </p:sp>
      <p:sp>
        <p:nvSpPr>
          <p:cNvPr id="28679" name="TextBox 34"/>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16</a:t>
            </a:r>
          </a:p>
        </p:txBody>
      </p:sp>
      <p:sp>
        <p:nvSpPr>
          <p:cNvPr id="36" name="Rectangle 35"/>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Write a state-</a:t>
            </a:r>
            <a:r>
              <a:rPr lang="en-US" altLang="en-US" err="1">
                <a:effectLst>
                  <a:outerShdw blurRad="38100" dist="38100" dir="2700000" algn="tl">
                    <a:srgbClr val="000000">
                      <a:alpha val="43137"/>
                    </a:srgbClr>
                  </a:outerShdw>
                </a:effectLst>
              </a:rPr>
              <a:t>ment</a:t>
            </a:r>
            <a:r>
              <a:rPr lang="en-US" altLang="en-US">
                <a:effectLst>
                  <a:outerShdw blurRad="38100" dist="38100" dir="2700000" algn="tl">
                    <a:srgbClr val="000000">
                      <a:alpha val="43137"/>
                    </a:srgbClr>
                  </a:outerShdw>
                </a:effectLst>
              </a:rPr>
              <a:t> about your ability to work well with people</a:t>
            </a:r>
          </a:p>
        </p:txBody>
      </p:sp>
      <p:sp>
        <p:nvSpPr>
          <p:cNvPr id="29699" name="Text Placeholder 2"/>
          <p:cNvSpPr>
            <a:spLocks noGrp="1"/>
          </p:cNvSpPr>
          <p:nvPr>
            <p:ph type="body" idx="2"/>
          </p:nvPr>
        </p:nvSpPr>
        <p:spPr>
          <a:xfrm>
            <a:off x="381000" y="2743200"/>
            <a:ext cx="2362200" cy="3505200"/>
          </a:xfrm>
        </p:spPr>
        <p:txBody>
          <a:bodyPr/>
          <a:lstStyle/>
          <a:p>
            <a:pPr eaLnBrk="1" hangingPunct="1">
              <a:defRPr/>
            </a:pPr>
            <a:r>
              <a:rPr lang="en-US" altLang="en-US">
                <a:effectLst>
                  <a:outerShdw blurRad="38100" dist="38100" dir="2700000" algn="tl">
                    <a:srgbClr val="000000">
                      <a:alpha val="43137"/>
                    </a:srgbClr>
                  </a:outerShdw>
                </a:effectLst>
              </a:rPr>
              <a:t>This is one of the most important things for you to think about</a:t>
            </a:r>
          </a:p>
          <a:p>
            <a:pPr eaLnBrk="1" hangingPunct="1">
              <a:defRPr/>
            </a:pPr>
            <a:r>
              <a:rPr lang="en-US" altLang="en-US">
                <a:effectLst>
                  <a:outerShdw blurRad="38100" dist="38100" dir="2700000" algn="tl">
                    <a:srgbClr val="000000">
                      <a:alpha val="43137"/>
                    </a:srgbClr>
                  </a:outerShdw>
                </a:effectLst>
              </a:rPr>
              <a:t>Companies are people, working for people, with people, for the benefit of people</a:t>
            </a:r>
          </a:p>
          <a:p>
            <a:pPr eaLnBrk="1" hangingPunct="1">
              <a:defRPr/>
            </a:pPr>
            <a:r>
              <a:rPr lang="en-US" altLang="en-US">
                <a:effectLst>
                  <a:outerShdw blurRad="38100" dist="38100" dir="2700000" algn="tl">
                    <a:srgbClr val="000000">
                      <a:alpha val="43137"/>
                    </a:srgbClr>
                  </a:outerShdw>
                </a:effectLst>
              </a:rPr>
              <a:t>Christians have an ad-vantage because they are rewired to live loving others  as God’s highest creation loved by Him</a:t>
            </a:r>
          </a:p>
        </p:txBody>
      </p:sp>
      <p:grpSp>
        <p:nvGrpSpPr>
          <p:cNvPr id="29700" name="Group 4"/>
          <p:cNvGrpSpPr>
            <a:grpSpLocks/>
          </p:cNvGrpSpPr>
          <p:nvPr/>
        </p:nvGrpSpPr>
        <p:grpSpPr bwMode="auto">
          <a:xfrm>
            <a:off x="2971800" y="2514600"/>
            <a:ext cx="5943600" cy="3810000"/>
            <a:chOff x="2971800" y="2514600"/>
            <a:chExt cx="5943600" cy="3810000"/>
          </a:xfrm>
        </p:grpSpPr>
        <p:cxnSp>
          <p:nvCxnSpPr>
            <p:cNvPr id="6" name="Straight Connector 5"/>
            <p:cNvCxnSpPr/>
            <p:nvPr/>
          </p:nvCxnSpPr>
          <p:spPr>
            <a:xfrm>
              <a:off x="3048000" y="283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314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346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378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410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0" y="441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0" y="473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505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0" y="537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568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0" y="600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0" y="632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71800" y="2514600"/>
              <a:ext cx="59436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grpSp>
        <p:nvGrpSpPr>
          <p:cNvPr id="29701" name="Group 26"/>
          <p:cNvGrpSpPr>
            <a:grpSpLocks/>
          </p:cNvGrpSpPr>
          <p:nvPr/>
        </p:nvGrpSpPr>
        <p:grpSpPr bwMode="auto">
          <a:xfrm>
            <a:off x="3009900" y="787400"/>
            <a:ext cx="6096000" cy="1560513"/>
            <a:chOff x="2895600" y="762000"/>
            <a:chExt cx="6096000" cy="1560731"/>
          </a:xfrm>
        </p:grpSpPr>
        <p:sp>
          <p:nvSpPr>
            <p:cNvPr id="29705" name="Rectangle 18"/>
            <p:cNvSpPr>
              <a:spLocks noChangeArrowheads="1"/>
            </p:cNvSpPr>
            <p:nvPr/>
          </p:nvSpPr>
          <p:spPr bwMode="auto">
            <a:xfrm>
              <a:off x="2895600" y="762000"/>
              <a:ext cx="1798890" cy="369332"/>
            </a:xfrm>
            <a:prstGeom prst="rect">
              <a:avLst/>
            </a:prstGeom>
            <a:noFill/>
            <a:ln w="9525">
              <a:noFill/>
              <a:miter lim="800000"/>
              <a:headEnd/>
              <a:tailEnd/>
            </a:ln>
          </p:spPr>
          <p:txBody>
            <a:bodyPr wrap="none">
              <a:spAutoFit/>
            </a:bodyPr>
            <a:lstStyle/>
            <a:p>
              <a:r>
                <a:rPr lang="en-US" altLang="en-US">
                  <a:latin typeface="Georgia" pitchFamily="18" charset="0"/>
                </a:rPr>
                <a:t>-- Team player. </a:t>
              </a:r>
            </a:p>
          </p:txBody>
        </p:sp>
        <p:sp>
          <p:nvSpPr>
            <p:cNvPr id="29706" name="Rectangle 19"/>
            <p:cNvSpPr>
              <a:spLocks noChangeArrowheads="1"/>
            </p:cNvSpPr>
            <p:nvPr/>
          </p:nvSpPr>
          <p:spPr bwMode="auto">
            <a:xfrm>
              <a:off x="2895600" y="1219200"/>
              <a:ext cx="3539752" cy="369332"/>
            </a:xfrm>
            <a:prstGeom prst="rect">
              <a:avLst/>
            </a:prstGeom>
            <a:noFill/>
            <a:ln w="9525">
              <a:noFill/>
              <a:miter lim="800000"/>
              <a:headEnd/>
              <a:tailEnd/>
            </a:ln>
          </p:spPr>
          <p:txBody>
            <a:bodyPr wrap="none">
              <a:spAutoFit/>
            </a:bodyPr>
            <a:lstStyle/>
            <a:p>
              <a:r>
                <a:rPr lang="en-US" altLang="en-US">
                  <a:latin typeface="Georgia" pitchFamily="18" charset="0"/>
                </a:rPr>
                <a:t>-- Values good customer service. </a:t>
              </a:r>
            </a:p>
          </p:txBody>
        </p:sp>
        <p:sp>
          <p:nvSpPr>
            <p:cNvPr id="29707" name="Rectangle 20"/>
            <p:cNvSpPr>
              <a:spLocks noChangeArrowheads="1"/>
            </p:cNvSpPr>
            <p:nvPr/>
          </p:nvSpPr>
          <p:spPr bwMode="auto">
            <a:xfrm>
              <a:off x="2895600" y="1676400"/>
              <a:ext cx="6096000" cy="646331"/>
            </a:xfrm>
            <a:prstGeom prst="rect">
              <a:avLst/>
            </a:prstGeom>
            <a:noFill/>
            <a:ln w="9525">
              <a:noFill/>
              <a:miter lim="800000"/>
              <a:headEnd/>
              <a:tailEnd/>
            </a:ln>
          </p:spPr>
          <p:txBody>
            <a:bodyPr>
              <a:spAutoFit/>
            </a:bodyPr>
            <a:lstStyle/>
            <a:p>
              <a:pPr marL="231775" indent="-231775"/>
              <a:r>
                <a:rPr lang="en-US" altLang="en-US">
                  <a:latin typeface="Georgia" pitchFamily="18" charset="0"/>
                </a:rPr>
                <a:t>-- Experienced manager  and supervisor with excellent people skills. </a:t>
              </a:r>
            </a:p>
          </p:txBody>
        </p:sp>
      </p:grpSp>
      <p:sp>
        <p:nvSpPr>
          <p:cNvPr id="29702" name="TextBox 21"/>
          <p:cNvSpPr txBox="1">
            <a:spLocks noChangeArrowheads="1"/>
          </p:cNvSpPr>
          <p:nvPr/>
        </p:nvSpPr>
        <p:spPr bwMode="auto">
          <a:xfrm>
            <a:off x="7510463" y="2603500"/>
            <a:ext cx="1481137" cy="215900"/>
          </a:xfrm>
          <a:prstGeom prst="rect">
            <a:avLst/>
          </a:prstGeom>
          <a:noFill/>
          <a:ln w="9525">
            <a:noFill/>
            <a:miter lim="800000"/>
            <a:headEnd/>
            <a:tailEnd/>
          </a:ln>
        </p:spPr>
        <p:txBody>
          <a:bodyPr wrap="none">
            <a:spAutoFit/>
          </a:bodyPr>
          <a:lstStyle/>
          <a:p>
            <a:r>
              <a:rPr lang="en-US" altLang="en-US" sz="800" b="1" i="1">
                <a:cs typeface="Arial" charset="0"/>
              </a:rPr>
              <a:t>NOTES AND WORKSPACE</a:t>
            </a:r>
          </a:p>
        </p:txBody>
      </p:sp>
      <p:sp>
        <p:nvSpPr>
          <p:cNvPr id="29703" name="TextBox 31"/>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17</a:t>
            </a:r>
          </a:p>
        </p:txBody>
      </p:sp>
      <p:sp>
        <p:nvSpPr>
          <p:cNvPr id="33" name="Rectangle 32"/>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Write one sentence about your personal skills, training and vocational education</a:t>
            </a:r>
          </a:p>
        </p:txBody>
      </p:sp>
      <p:sp>
        <p:nvSpPr>
          <p:cNvPr id="30723" name="Text Placeholder 2"/>
          <p:cNvSpPr>
            <a:spLocks noGrp="1"/>
          </p:cNvSpPr>
          <p:nvPr>
            <p:ph type="body" idx="2"/>
          </p:nvPr>
        </p:nvSpPr>
        <p:spPr>
          <a:xfrm>
            <a:off x="381000" y="3200400"/>
            <a:ext cx="2362200" cy="2925763"/>
          </a:xfrm>
        </p:spPr>
        <p:txBody>
          <a:bodyPr/>
          <a:lstStyle/>
          <a:p>
            <a:pPr eaLnBrk="1" hangingPunct="1">
              <a:defRPr/>
            </a:pPr>
            <a:r>
              <a:rPr lang="en-US" altLang="en-US">
                <a:effectLst>
                  <a:outerShdw blurRad="38100" dist="38100" dir="2700000" algn="tl">
                    <a:srgbClr val="000000">
                      <a:alpha val="43137"/>
                    </a:srgbClr>
                  </a:outerShdw>
                </a:effectLst>
              </a:rPr>
              <a:t>Take personal inventory</a:t>
            </a:r>
          </a:p>
          <a:p>
            <a:pPr eaLnBrk="1" hangingPunct="1">
              <a:defRPr/>
            </a:pPr>
            <a:r>
              <a:rPr lang="en-US" altLang="en-US">
                <a:effectLst>
                  <a:outerShdw blurRad="38100" dist="38100" dir="2700000" algn="tl">
                    <a:srgbClr val="000000">
                      <a:alpha val="43137"/>
                    </a:srgbClr>
                  </a:outerShdw>
                </a:effectLst>
              </a:rPr>
              <a:t>Do not leave anything out, but…</a:t>
            </a:r>
          </a:p>
          <a:p>
            <a:pPr eaLnBrk="1" hangingPunct="1">
              <a:defRPr/>
            </a:pPr>
            <a:r>
              <a:rPr lang="en-US" altLang="en-US">
                <a:effectLst>
                  <a:outerShdw blurRad="38100" dist="38100" dir="2700000" algn="tl">
                    <a:srgbClr val="000000">
                      <a:alpha val="43137"/>
                    </a:srgbClr>
                  </a:outerShdw>
                </a:effectLst>
              </a:rPr>
              <a:t>You do not have to put everything into the resume, only what is needed to show you are suited for the work</a:t>
            </a:r>
          </a:p>
        </p:txBody>
      </p:sp>
      <p:grpSp>
        <p:nvGrpSpPr>
          <p:cNvPr id="30724" name="Group 4"/>
          <p:cNvGrpSpPr>
            <a:grpSpLocks/>
          </p:cNvGrpSpPr>
          <p:nvPr/>
        </p:nvGrpSpPr>
        <p:grpSpPr bwMode="auto">
          <a:xfrm>
            <a:off x="2971800" y="2514600"/>
            <a:ext cx="5943600" cy="3810000"/>
            <a:chOff x="2971800" y="2514600"/>
            <a:chExt cx="5943600" cy="3810000"/>
          </a:xfrm>
        </p:grpSpPr>
        <p:cxnSp>
          <p:nvCxnSpPr>
            <p:cNvPr id="6" name="Straight Connector 5"/>
            <p:cNvCxnSpPr/>
            <p:nvPr/>
          </p:nvCxnSpPr>
          <p:spPr>
            <a:xfrm>
              <a:off x="3048000" y="283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314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346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378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410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0" y="441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0" y="473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505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0" y="537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568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0" y="600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0" y="632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71800" y="2514600"/>
              <a:ext cx="59436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24579" name="Rectangle 3"/>
          <p:cNvSpPr>
            <a:spLocks noChangeArrowheads="1"/>
          </p:cNvSpPr>
          <p:nvPr/>
        </p:nvSpPr>
        <p:spPr bwMode="auto">
          <a:xfrm>
            <a:off x="3048000" y="977900"/>
            <a:ext cx="5791200" cy="1200150"/>
          </a:xfrm>
          <a:prstGeom prst="rect">
            <a:avLst/>
          </a:prstGeom>
          <a:noFill/>
          <a:ln w="9525">
            <a:noFill/>
            <a:miter lim="800000"/>
            <a:headEnd/>
            <a:tailEnd/>
          </a:ln>
          <a:effectLst/>
        </p:spPr>
        <p:txBody>
          <a:bodyPr anchor="ctr">
            <a:spAutoFit/>
          </a:bodyPr>
          <a:lstStyle/>
          <a:p>
            <a:pPr indent="-231775">
              <a:spcBef>
                <a:spcPts val="0"/>
              </a:spcBef>
              <a:defRPr/>
            </a:pPr>
            <a:r>
              <a:rPr lang="en-US">
                <a:latin typeface="+mn-lt"/>
              </a:rPr>
              <a:t>-- Bilingual Spanish/English</a:t>
            </a:r>
          </a:p>
          <a:p>
            <a:pPr indent="-231775">
              <a:spcBef>
                <a:spcPts val="0"/>
              </a:spcBef>
              <a:defRPr/>
            </a:pPr>
            <a:r>
              <a:rPr lang="en-US">
                <a:latin typeface="+mn-lt"/>
              </a:rPr>
              <a:t>-- Proficient with use of office equipment</a:t>
            </a:r>
          </a:p>
          <a:p>
            <a:pPr marL="231775" indent="-463550">
              <a:spcBef>
                <a:spcPts val="0"/>
              </a:spcBef>
              <a:defRPr/>
            </a:pPr>
            <a:r>
              <a:rPr lang="en-US">
                <a:latin typeface="+mn-lt"/>
              </a:rPr>
              <a:t>-- Experienced with CAD systems and tools used to create industrial and architectural drawings</a:t>
            </a:r>
          </a:p>
        </p:txBody>
      </p:sp>
      <p:sp>
        <p:nvSpPr>
          <p:cNvPr id="30726" name="TextBox 22"/>
          <p:cNvSpPr txBox="1">
            <a:spLocks noChangeArrowheads="1"/>
          </p:cNvSpPr>
          <p:nvPr/>
        </p:nvSpPr>
        <p:spPr bwMode="auto">
          <a:xfrm>
            <a:off x="7510463" y="2603500"/>
            <a:ext cx="1481137" cy="215900"/>
          </a:xfrm>
          <a:prstGeom prst="rect">
            <a:avLst/>
          </a:prstGeom>
          <a:noFill/>
          <a:ln w="9525">
            <a:noFill/>
            <a:miter lim="800000"/>
            <a:headEnd/>
            <a:tailEnd/>
          </a:ln>
        </p:spPr>
        <p:txBody>
          <a:bodyPr wrap="none">
            <a:spAutoFit/>
          </a:bodyPr>
          <a:lstStyle/>
          <a:p>
            <a:r>
              <a:rPr lang="en-US" altLang="en-US" sz="800" b="1" i="1">
                <a:cs typeface="Arial" charset="0"/>
              </a:rPr>
              <a:t>NOTES AND WORKSPACE</a:t>
            </a:r>
          </a:p>
        </p:txBody>
      </p:sp>
      <p:sp>
        <p:nvSpPr>
          <p:cNvPr id="30727" name="TextBox 28"/>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18</a:t>
            </a:r>
          </a:p>
        </p:txBody>
      </p:sp>
      <p:sp>
        <p:nvSpPr>
          <p:cNvPr id="30" name="Rectangle 29"/>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Write one or two sentences covering your previous work experience</a:t>
            </a:r>
          </a:p>
        </p:txBody>
      </p:sp>
      <p:sp>
        <p:nvSpPr>
          <p:cNvPr id="31747" name="Text Placeholder 2"/>
          <p:cNvSpPr>
            <a:spLocks noGrp="1"/>
          </p:cNvSpPr>
          <p:nvPr>
            <p:ph type="body" idx="2"/>
          </p:nvPr>
        </p:nvSpPr>
        <p:spPr>
          <a:xfrm>
            <a:off x="381000" y="2819400"/>
            <a:ext cx="2362200" cy="3306763"/>
          </a:xfrm>
        </p:spPr>
        <p:txBody>
          <a:bodyPr/>
          <a:lstStyle/>
          <a:p>
            <a:pPr eaLnBrk="1" hangingPunct="1">
              <a:defRPr/>
            </a:pPr>
            <a:r>
              <a:rPr lang="en-US" altLang="en-US">
                <a:effectLst>
                  <a:outerShdw blurRad="38100" dist="38100" dir="2700000" algn="tl">
                    <a:srgbClr val="000000">
                      <a:alpha val="43137"/>
                    </a:srgbClr>
                  </a:outerShdw>
                </a:effectLst>
              </a:rPr>
              <a:t>This is self explanatory</a:t>
            </a:r>
          </a:p>
          <a:p>
            <a:pPr eaLnBrk="1" hangingPunct="1">
              <a:defRPr/>
            </a:pPr>
            <a:r>
              <a:rPr lang="en-US" altLang="en-US">
                <a:effectLst>
                  <a:outerShdw blurRad="38100" dist="38100" dir="2700000" algn="tl">
                    <a:srgbClr val="000000">
                      <a:alpha val="43137"/>
                    </a:srgbClr>
                  </a:outerShdw>
                </a:effectLst>
              </a:rPr>
              <a:t>Fits in resume, cover letter and interview</a:t>
            </a:r>
          </a:p>
          <a:p>
            <a:pPr eaLnBrk="1" hangingPunct="1">
              <a:defRPr/>
            </a:pPr>
            <a:r>
              <a:rPr lang="en-US" altLang="en-US">
                <a:effectLst>
                  <a:outerShdw blurRad="38100" dist="38100" dir="2700000" algn="tl">
                    <a:srgbClr val="000000">
                      <a:alpha val="43137"/>
                    </a:srgbClr>
                  </a:outerShdw>
                </a:effectLst>
              </a:rPr>
              <a:t>Helps to answer the question, “So, in what area are you most experienced?”</a:t>
            </a:r>
          </a:p>
        </p:txBody>
      </p:sp>
      <p:grpSp>
        <p:nvGrpSpPr>
          <p:cNvPr id="31748" name="Group 4"/>
          <p:cNvGrpSpPr>
            <a:grpSpLocks/>
          </p:cNvGrpSpPr>
          <p:nvPr/>
        </p:nvGrpSpPr>
        <p:grpSpPr bwMode="auto">
          <a:xfrm>
            <a:off x="2971800" y="4025900"/>
            <a:ext cx="5943600" cy="2222500"/>
            <a:chOff x="2971800" y="2514600"/>
            <a:chExt cx="5943600" cy="2222500"/>
          </a:xfrm>
        </p:grpSpPr>
        <p:cxnSp>
          <p:nvCxnSpPr>
            <p:cNvPr id="6" name="Straight Connector 5"/>
            <p:cNvCxnSpPr/>
            <p:nvPr/>
          </p:nvCxnSpPr>
          <p:spPr>
            <a:xfrm>
              <a:off x="3048000" y="283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314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346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378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410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0" y="441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0" y="473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71800" y="2514600"/>
              <a:ext cx="59436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1749" name="Rectangle 19"/>
          <p:cNvSpPr>
            <a:spLocks noChangeArrowheads="1"/>
          </p:cNvSpPr>
          <p:nvPr/>
        </p:nvSpPr>
        <p:spPr bwMode="auto">
          <a:xfrm>
            <a:off x="2895600" y="685800"/>
            <a:ext cx="6096000" cy="3200400"/>
          </a:xfrm>
          <a:prstGeom prst="rect">
            <a:avLst/>
          </a:prstGeom>
          <a:noFill/>
          <a:ln w="9525">
            <a:noFill/>
            <a:miter lim="800000"/>
            <a:headEnd/>
            <a:tailEnd/>
          </a:ln>
        </p:spPr>
        <p:txBody>
          <a:bodyPr>
            <a:spAutoFit/>
          </a:bodyPr>
          <a:lstStyle/>
          <a:p>
            <a:pPr marL="231775" indent="-463550">
              <a:spcBef>
                <a:spcPts val="400"/>
              </a:spcBef>
            </a:pPr>
            <a:r>
              <a:rPr lang="en-US" altLang="en-US" sz="1600">
                <a:latin typeface="Georgia" pitchFamily="18" charset="0"/>
              </a:rPr>
              <a:t>-- Fifteen years experience in food service industry as short order/fry/broiler cook. Knows restaurant “back of house” business. </a:t>
            </a:r>
          </a:p>
          <a:p>
            <a:pPr marL="231775" indent="-463550">
              <a:spcBef>
                <a:spcPts val="400"/>
              </a:spcBef>
            </a:pPr>
            <a:r>
              <a:rPr lang="en-US" altLang="en-US" sz="1600">
                <a:latin typeface="Georgia" pitchFamily="18" charset="0"/>
              </a:rPr>
              <a:t>-- Gained initial technical expertise while serving in military, followed by long service with major inter-national organizations including the International Red Cross, and United States Embassy in Baghdad in supporting U.S. Departments of State and Agriculture.</a:t>
            </a:r>
          </a:p>
          <a:p>
            <a:pPr marL="231775" indent="-463550">
              <a:spcBef>
                <a:spcPts val="400"/>
              </a:spcBef>
            </a:pPr>
            <a:r>
              <a:rPr lang="en-US" altLang="en-US" sz="1600">
                <a:latin typeface="Georgia" pitchFamily="18" charset="0"/>
              </a:rPr>
              <a:t>-- Relationship builder with over 10 years of experience in fields of software, healthcare and home sales.  </a:t>
            </a:r>
          </a:p>
          <a:p>
            <a:pPr marL="231775" indent="-463550">
              <a:spcBef>
                <a:spcPts val="400"/>
              </a:spcBef>
            </a:pPr>
            <a:r>
              <a:rPr lang="en-US" altLang="en-US" sz="1600">
                <a:latin typeface="Georgia" pitchFamily="18" charset="0"/>
              </a:rPr>
              <a:t>-- Experienced working for high-end, high-maintenance clientele to meet their needs and invite them to make buying decisions.   </a:t>
            </a:r>
          </a:p>
        </p:txBody>
      </p:sp>
      <p:sp>
        <p:nvSpPr>
          <p:cNvPr id="31750" name="TextBox 20"/>
          <p:cNvSpPr txBox="1">
            <a:spLocks noChangeArrowheads="1"/>
          </p:cNvSpPr>
          <p:nvPr/>
        </p:nvSpPr>
        <p:spPr bwMode="auto">
          <a:xfrm>
            <a:off x="7510463" y="4127500"/>
            <a:ext cx="1481137" cy="215900"/>
          </a:xfrm>
          <a:prstGeom prst="rect">
            <a:avLst/>
          </a:prstGeom>
          <a:noFill/>
          <a:ln w="9525">
            <a:noFill/>
            <a:miter lim="800000"/>
            <a:headEnd/>
            <a:tailEnd/>
          </a:ln>
        </p:spPr>
        <p:txBody>
          <a:bodyPr wrap="none">
            <a:spAutoFit/>
          </a:bodyPr>
          <a:lstStyle/>
          <a:p>
            <a:r>
              <a:rPr lang="en-US" altLang="en-US" sz="800" b="1" i="1">
                <a:cs typeface="Arial" charset="0"/>
              </a:rPr>
              <a:t>NOTES AND WORKSPACE</a:t>
            </a:r>
          </a:p>
        </p:txBody>
      </p:sp>
      <p:sp>
        <p:nvSpPr>
          <p:cNvPr id="31751" name="TextBox 23"/>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19</a:t>
            </a:r>
          </a:p>
        </p:txBody>
      </p:sp>
      <p:sp>
        <p:nvSpPr>
          <p:cNvPr id="25" name="Rectangle 24"/>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algn="l" eaLnBrk="1" hangingPunct="1"/>
            <a:r>
              <a:rPr lang="en-US" altLang="en-US">
                <a:solidFill>
                  <a:srgbClr val="7B9899"/>
                </a:solidFill>
              </a:rPr>
              <a:t>Purpose</a:t>
            </a:r>
          </a:p>
        </p:txBody>
      </p:sp>
      <p:sp>
        <p:nvSpPr>
          <p:cNvPr id="14339" name="Content Placeholder 2"/>
          <p:cNvSpPr>
            <a:spLocks noGrp="1"/>
          </p:cNvSpPr>
          <p:nvPr>
            <p:ph sz="quarter" idx="1"/>
          </p:nvPr>
        </p:nvSpPr>
        <p:spPr>
          <a:xfrm>
            <a:off x="301625" y="1905000"/>
            <a:ext cx="8504238" cy="4572000"/>
          </a:xfrm>
        </p:spPr>
        <p:txBody>
          <a:bodyPr/>
          <a:lstStyle/>
          <a:p>
            <a:pPr eaLnBrk="1" hangingPunct="1"/>
            <a:r>
              <a:rPr lang="en-US" altLang="en-US"/>
              <a:t>To give you some tools that will help you find work</a:t>
            </a:r>
            <a:br>
              <a:rPr lang="en-US" altLang="en-US"/>
            </a:br>
            <a:endParaRPr lang="en-US" altLang="en-US"/>
          </a:p>
          <a:p>
            <a:pPr eaLnBrk="1" hangingPunct="1"/>
            <a:r>
              <a:rPr lang="en-US" altLang="en-US"/>
              <a:t>To provide (for some of you) a different perspective to help you find and keep work</a:t>
            </a:r>
            <a:br>
              <a:rPr lang="en-US" altLang="en-US"/>
            </a:br>
            <a:endParaRPr lang="en-US" altLang="en-US"/>
          </a:p>
          <a:p>
            <a:pPr eaLnBrk="1" hangingPunct="1"/>
            <a:r>
              <a:rPr lang="en-US" altLang="en-US"/>
              <a:t>To demonstrate how we can love and trust God in every aspect of the job search</a:t>
            </a:r>
          </a:p>
          <a:p>
            <a:pPr eaLnBrk="1" hangingPunct="1">
              <a:buFont typeface="Wingdings 2" pitchFamily="18" charset="2"/>
              <a:buNone/>
            </a:pPr>
            <a:endParaRPr lang="en-US" altLang="en-US"/>
          </a:p>
        </p:txBody>
      </p:sp>
      <p:pic>
        <p:nvPicPr>
          <p:cNvPr id="14340" name="Picture 64"/>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917191" y="228600"/>
            <a:ext cx="2024742" cy="685800"/>
          </a:xfrm>
          <a:prstGeom prst="rect">
            <a:avLst/>
          </a:prstGeom>
          <a:noFill/>
          <a:ln w="9525">
            <a:noFill/>
            <a:miter lim="800000"/>
            <a:headEnd/>
            <a:tailEnd/>
          </a:ln>
        </p:spPr>
      </p:pic>
      <p:sp>
        <p:nvSpPr>
          <p:cNvPr id="14341" name="TextBox 11"/>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2</a:t>
            </a:r>
          </a:p>
        </p:txBody>
      </p:sp>
      <p:sp>
        <p:nvSpPr>
          <p:cNvPr id="16" name="Rectangle 15"/>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Write one sentence about what you can bring to a company that will greatly benefit them</a:t>
            </a:r>
          </a:p>
        </p:txBody>
      </p:sp>
      <p:sp>
        <p:nvSpPr>
          <p:cNvPr id="32771" name="Text Placeholder 2"/>
          <p:cNvSpPr>
            <a:spLocks noGrp="1"/>
          </p:cNvSpPr>
          <p:nvPr>
            <p:ph type="body" idx="2"/>
          </p:nvPr>
        </p:nvSpPr>
        <p:spPr>
          <a:xfrm>
            <a:off x="381000" y="3581400"/>
            <a:ext cx="2362200" cy="2544763"/>
          </a:xfrm>
        </p:spPr>
        <p:txBody>
          <a:bodyPr/>
          <a:lstStyle/>
          <a:p>
            <a:pPr eaLnBrk="1" hangingPunct="1">
              <a:defRPr/>
            </a:pPr>
            <a:r>
              <a:rPr lang="en-US" altLang="en-US">
                <a:effectLst>
                  <a:outerShdw blurRad="38100" dist="38100" dir="2700000" algn="tl">
                    <a:srgbClr val="000000">
                      <a:alpha val="43137"/>
                    </a:srgbClr>
                  </a:outerShdw>
                </a:effectLst>
              </a:rPr>
              <a:t>Needed for cover letter and resume</a:t>
            </a:r>
          </a:p>
          <a:p>
            <a:pPr eaLnBrk="1" hangingPunct="1">
              <a:defRPr/>
            </a:pPr>
            <a:r>
              <a:rPr lang="en-US" altLang="en-US">
                <a:effectLst>
                  <a:outerShdw blurRad="38100" dist="38100" dir="2700000" algn="tl">
                    <a:srgbClr val="000000">
                      <a:alpha val="43137"/>
                    </a:srgbClr>
                  </a:outerShdw>
                </a:effectLst>
              </a:rPr>
              <a:t>Needed to answer the interview question, “So what can you do for my company?”</a:t>
            </a:r>
          </a:p>
        </p:txBody>
      </p:sp>
      <p:grpSp>
        <p:nvGrpSpPr>
          <p:cNvPr id="32772" name="Group 4"/>
          <p:cNvGrpSpPr>
            <a:grpSpLocks/>
          </p:cNvGrpSpPr>
          <p:nvPr/>
        </p:nvGrpSpPr>
        <p:grpSpPr bwMode="auto">
          <a:xfrm>
            <a:off x="2971800" y="2832100"/>
            <a:ext cx="5943600" cy="3492500"/>
            <a:chOff x="2971800" y="2514600"/>
            <a:chExt cx="5943600" cy="3492500"/>
          </a:xfrm>
        </p:grpSpPr>
        <p:cxnSp>
          <p:nvCxnSpPr>
            <p:cNvPr id="6" name="Straight Connector 5"/>
            <p:cNvCxnSpPr/>
            <p:nvPr/>
          </p:nvCxnSpPr>
          <p:spPr>
            <a:xfrm>
              <a:off x="3048000" y="283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314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346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378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410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0" y="441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0" y="473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505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0" y="537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568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0" y="600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71800" y="2514600"/>
              <a:ext cx="59436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2971800" y="609600"/>
            <a:ext cx="6019800" cy="2462213"/>
          </a:xfrm>
          <a:prstGeom prst="rect">
            <a:avLst/>
          </a:prstGeom>
        </p:spPr>
        <p:txBody>
          <a:bodyPr>
            <a:spAutoFit/>
          </a:bodyPr>
          <a:lstStyle/>
          <a:p>
            <a:pPr marL="231775" indent="-231775" fontAlgn="auto">
              <a:spcBef>
                <a:spcPts val="600"/>
              </a:spcBef>
              <a:spcAft>
                <a:spcPts val="0"/>
              </a:spcAft>
              <a:defRPr/>
            </a:pPr>
            <a:r>
              <a:rPr lang="en-US">
                <a:latin typeface="+mn-lt"/>
              </a:rPr>
              <a:t>-- Offers prospective employer the opportunity to take advantage of demonstrated planning, organizing, problem solving and interpersonal skills. </a:t>
            </a:r>
          </a:p>
          <a:p>
            <a:pPr marL="231775" indent="-231775" fontAlgn="auto">
              <a:spcBef>
                <a:spcPts val="600"/>
              </a:spcBef>
              <a:spcAft>
                <a:spcPts val="0"/>
              </a:spcAft>
              <a:defRPr/>
            </a:pPr>
            <a:r>
              <a:rPr lang="en-US">
                <a:latin typeface="+mn-lt"/>
              </a:rPr>
              <a:t>-- Ability to understand needs of customers and to apply my company’s products to meet those needs.</a:t>
            </a:r>
          </a:p>
          <a:p>
            <a:pPr marL="231775" indent="-231775" fontAlgn="auto">
              <a:spcBef>
                <a:spcPts val="600"/>
              </a:spcBef>
              <a:spcAft>
                <a:spcPts val="0"/>
              </a:spcAft>
              <a:defRPr/>
            </a:pPr>
            <a:r>
              <a:rPr lang="en-US">
                <a:latin typeface="+mn-lt"/>
              </a:rPr>
              <a:t>-- Knack of building long-term, meaningful relationships with customers.</a:t>
            </a:r>
          </a:p>
          <a:p>
            <a:pPr fontAlgn="auto">
              <a:spcBef>
                <a:spcPts val="0"/>
              </a:spcBef>
              <a:spcAft>
                <a:spcPts val="0"/>
              </a:spcAft>
              <a:defRPr/>
            </a:pPr>
            <a:endParaRPr lang="en-US">
              <a:latin typeface="+mn-lt"/>
            </a:endParaRPr>
          </a:p>
        </p:txBody>
      </p:sp>
      <p:sp>
        <p:nvSpPr>
          <p:cNvPr id="32774" name="TextBox 19"/>
          <p:cNvSpPr txBox="1">
            <a:spLocks noChangeArrowheads="1"/>
          </p:cNvSpPr>
          <p:nvPr/>
        </p:nvSpPr>
        <p:spPr bwMode="auto">
          <a:xfrm>
            <a:off x="7485063" y="2921000"/>
            <a:ext cx="1481137" cy="215900"/>
          </a:xfrm>
          <a:prstGeom prst="rect">
            <a:avLst/>
          </a:prstGeom>
          <a:noFill/>
          <a:ln w="9525">
            <a:noFill/>
            <a:miter lim="800000"/>
            <a:headEnd/>
            <a:tailEnd/>
          </a:ln>
        </p:spPr>
        <p:txBody>
          <a:bodyPr wrap="none">
            <a:spAutoFit/>
          </a:bodyPr>
          <a:lstStyle/>
          <a:p>
            <a:r>
              <a:rPr lang="en-US" altLang="en-US" sz="800" b="1" i="1">
                <a:cs typeface="Arial" charset="0"/>
              </a:rPr>
              <a:t>NOTES AND WORKSPACE</a:t>
            </a:r>
          </a:p>
        </p:txBody>
      </p:sp>
      <p:sp>
        <p:nvSpPr>
          <p:cNvPr id="32775" name="TextBox 27"/>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20</a:t>
            </a:r>
          </a:p>
        </p:txBody>
      </p:sp>
      <p:sp>
        <p:nvSpPr>
          <p:cNvPr id="29" name="Rectangle 28"/>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Write one sentence about the kind of job you seek</a:t>
            </a:r>
          </a:p>
        </p:txBody>
      </p:sp>
      <p:sp>
        <p:nvSpPr>
          <p:cNvPr id="33795" name="Text Placeholder 2"/>
          <p:cNvSpPr>
            <a:spLocks noGrp="1"/>
          </p:cNvSpPr>
          <p:nvPr>
            <p:ph type="body" idx="2"/>
          </p:nvPr>
        </p:nvSpPr>
        <p:spPr>
          <a:xfrm>
            <a:off x="381000" y="2438400"/>
            <a:ext cx="2362200" cy="3687763"/>
          </a:xfrm>
        </p:spPr>
        <p:txBody>
          <a:bodyPr/>
          <a:lstStyle/>
          <a:p>
            <a:pPr eaLnBrk="1" hangingPunct="1">
              <a:defRPr/>
            </a:pPr>
            <a:r>
              <a:rPr lang="en-US" altLang="en-US">
                <a:effectLst>
                  <a:outerShdw blurRad="38100" dist="38100" dir="2700000" algn="tl">
                    <a:srgbClr val="000000">
                      <a:alpha val="43137"/>
                    </a:srgbClr>
                  </a:outerShdw>
                </a:effectLst>
              </a:rPr>
              <a:t>You would be surprised at how many people cannot say specifically what they want!</a:t>
            </a:r>
          </a:p>
          <a:p>
            <a:pPr eaLnBrk="1" hangingPunct="1">
              <a:defRPr/>
            </a:pPr>
            <a:r>
              <a:rPr lang="en-US" altLang="en-US">
                <a:effectLst>
                  <a:outerShdw blurRad="38100" dist="38100" dir="2700000" algn="tl">
                    <a:srgbClr val="000000">
                      <a:alpha val="43137"/>
                    </a:srgbClr>
                  </a:outerShdw>
                </a:effectLst>
              </a:rPr>
              <a:t>Do you want to stay in a particular city?</a:t>
            </a:r>
          </a:p>
          <a:p>
            <a:pPr eaLnBrk="1" hangingPunct="1">
              <a:defRPr/>
            </a:pPr>
            <a:r>
              <a:rPr lang="en-US" altLang="en-US">
                <a:effectLst>
                  <a:outerShdw blurRad="38100" dist="38100" dir="2700000" algn="tl">
                    <a:srgbClr val="000000">
                      <a:alpha val="43137"/>
                    </a:srgbClr>
                  </a:outerShdw>
                </a:effectLst>
              </a:rPr>
              <a:t>Do you want to be a dog catcher?</a:t>
            </a:r>
          </a:p>
          <a:p>
            <a:pPr eaLnBrk="1" hangingPunct="1">
              <a:defRPr/>
            </a:pPr>
            <a:r>
              <a:rPr lang="en-US" altLang="en-US">
                <a:effectLst>
                  <a:outerShdw blurRad="38100" dist="38100" dir="2700000" algn="tl">
                    <a:srgbClr val="000000">
                      <a:alpha val="43137"/>
                    </a:srgbClr>
                  </a:outerShdw>
                </a:effectLst>
              </a:rPr>
              <a:t>Do you want to work in a restaurant?</a:t>
            </a:r>
          </a:p>
          <a:p>
            <a:pPr eaLnBrk="1" hangingPunct="1">
              <a:defRPr/>
            </a:pPr>
            <a:r>
              <a:rPr lang="en-US" altLang="en-US">
                <a:effectLst>
                  <a:outerShdw blurRad="38100" dist="38100" dir="2700000" algn="tl">
                    <a:srgbClr val="000000">
                      <a:alpha val="43137"/>
                    </a:srgbClr>
                  </a:outerShdw>
                </a:effectLst>
              </a:rPr>
              <a:t>Say what you want</a:t>
            </a:r>
          </a:p>
        </p:txBody>
      </p:sp>
      <p:sp>
        <p:nvSpPr>
          <p:cNvPr id="19" name="Rectangle 18"/>
          <p:cNvSpPr/>
          <p:nvPr/>
        </p:nvSpPr>
        <p:spPr>
          <a:xfrm>
            <a:off x="2971800" y="609600"/>
            <a:ext cx="6019800" cy="3092450"/>
          </a:xfrm>
          <a:prstGeom prst="rect">
            <a:avLst/>
          </a:prstGeom>
        </p:spPr>
        <p:txBody>
          <a:bodyPr>
            <a:spAutoFit/>
          </a:bodyPr>
          <a:lstStyle/>
          <a:p>
            <a:pPr marL="231775" indent="-231775" fontAlgn="auto">
              <a:spcBef>
                <a:spcPts val="600"/>
              </a:spcBef>
              <a:spcAft>
                <a:spcPts val="0"/>
              </a:spcAft>
              <a:defRPr/>
            </a:pPr>
            <a:r>
              <a:rPr lang="en-US">
                <a:latin typeface="+mn-lt"/>
              </a:rPr>
              <a:t>-- Seeks responsible position that utilizes managerial, administrative, organizational, interpersonal, and customer service skills, while offering flexibility to complete college education. </a:t>
            </a:r>
          </a:p>
          <a:p>
            <a:pPr marL="231775" indent="-231775" fontAlgn="auto">
              <a:spcBef>
                <a:spcPts val="600"/>
              </a:spcBef>
              <a:spcAft>
                <a:spcPts val="0"/>
              </a:spcAft>
              <a:defRPr/>
            </a:pPr>
            <a:r>
              <a:rPr lang="en-US">
                <a:latin typeface="+mn-lt"/>
              </a:rPr>
              <a:t>-- Seeking to thrive in stable long-term position with well established, local area restaurant or food service business. </a:t>
            </a:r>
          </a:p>
          <a:p>
            <a:pPr marL="231775" indent="-231775" fontAlgn="auto">
              <a:spcBef>
                <a:spcPts val="600"/>
              </a:spcBef>
              <a:spcAft>
                <a:spcPts val="0"/>
              </a:spcAft>
              <a:defRPr/>
            </a:pPr>
            <a:r>
              <a:rPr lang="en-US">
                <a:latin typeface="+mn-lt"/>
              </a:rPr>
              <a:t>-- Seeks long-term, stable insurance sales position in the Metroplex. </a:t>
            </a:r>
          </a:p>
          <a:p>
            <a:pPr fontAlgn="auto">
              <a:spcBef>
                <a:spcPts val="600"/>
              </a:spcBef>
              <a:spcAft>
                <a:spcPts val="0"/>
              </a:spcAft>
              <a:defRPr/>
            </a:pPr>
            <a:endParaRPr lang="en-US">
              <a:latin typeface="+mn-lt"/>
            </a:endParaRPr>
          </a:p>
        </p:txBody>
      </p:sp>
      <p:grpSp>
        <p:nvGrpSpPr>
          <p:cNvPr id="33797" name="Group 25"/>
          <p:cNvGrpSpPr>
            <a:grpSpLocks/>
          </p:cNvGrpSpPr>
          <p:nvPr/>
        </p:nvGrpSpPr>
        <p:grpSpPr bwMode="auto">
          <a:xfrm>
            <a:off x="2971800" y="3352800"/>
            <a:ext cx="6019800" cy="2857500"/>
            <a:chOff x="2971800" y="2514600"/>
            <a:chExt cx="6019800" cy="2857500"/>
          </a:xfrm>
        </p:grpSpPr>
        <p:grpSp>
          <p:nvGrpSpPr>
            <p:cNvPr id="33800" name="Group 4"/>
            <p:cNvGrpSpPr>
              <a:grpSpLocks/>
            </p:cNvGrpSpPr>
            <p:nvPr/>
          </p:nvGrpSpPr>
          <p:grpSpPr bwMode="auto">
            <a:xfrm>
              <a:off x="2971800" y="2514600"/>
              <a:ext cx="5943600" cy="2857500"/>
              <a:chOff x="2971800" y="2514600"/>
              <a:chExt cx="5943600" cy="2857500"/>
            </a:xfrm>
          </p:grpSpPr>
          <p:cxnSp>
            <p:nvCxnSpPr>
              <p:cNvPr id="6" name="Straight Connector 5"/>
              <p:cNvCxnSpPr/>
              <p:nvPr/>
            </p:nvCxnSpPr>
            <p:spPr>
              <a:xfrm>
                <a:off x="3048000" y="283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314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346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378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410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0" y="441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0" y="473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505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0" y="537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71800" y="2514600"/>
                <a:ext cx="59436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3801" name="TextBox 20"/>
            <p:cNvSpPr txBox="1">
              <a:spLocks noChangeArrowheads="1"/>
            </p:cNvSpPr>
            <p:nvPr/>
          </p:nvSpPr>
          <p:spPr bwMode="auto">
            <a:xfrm>
              <a:off x="7510104" y="2603956"/>
              <a:ext cx="1481496" cy="215444"/>
            </a:xfrm>
            <a:prstGeom prst="rect">
              <a:avLst/>
            </a:prstGeom>
            <a:noFill/>
            <a:ln w="9525">
              <a:noFill/>
              <a:miter lim="800000"/>
              <a:headEnd/>
              <a:tailEnd/>
            </a:ln>
          </p:spPr>
          <p:txBody>
            <a:bodyPr wrap="none">
              <a:spAutoFit/>
            </a:bodyPr>
            <a:lstStyle/>
            <a:p>
              <a:r>
                <a:rPr lang="en-US" altLang="en-US" sz="800" b="1" i="1">
                  <a:cs typeface="Arial" charset="0"/>
                </a:rPr>
                <a:t>NOTES AND WORKSPACE</a:t>
              </a:r>
            </a:p>
          </p:txBody>
        </p:sp>
      </p:grpSp>
      <p:sp>
        <p:nvSpPr>
          <p:cNvPr id="33798" name="TextBox 26"/>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21</a:t>
            </a:r>
          </a:p>
        </p:txBody>
      </p:sp>
      <p:sp>
        <p:nvSpPr>
          <p:cNvPr id="28" name="Rectangle 27"/>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Develop a list of jobs you have held in the past </a:t>
            </a:r>
          </a:p>
        </p:txBody>
      </p:sp>
      <p:sp>
        <p:nvSpPr>
          <p:cNvPr id="34819" name="Text Placeholder 2"/>
          <p:cNvSpPr>
            <a:spLocks noGrp="1"/>
          </p:cNvSpPr>
          <p:nvPr>
            <p:ph type="body" idx="2"/>
          </p:nvPr>
        </p:nvSpPr>
        <p:spPr>
          <a:xfrm>
            <a:off x="381000" y="2484438"/>
            <a:ext cx="2362200" cy="3763962"/>
          </a:xfrm>
        </p:spPr>
        <p:txBody>
          <a:bodyPr/>
          <a:lstStyle/>
          <a:p>
            <a:pPr eaLnBrk="1" hangingPunct="1">
              <a:defRPr/>
            </a:pPr>
            <a:r>
              <a:rPr lang="en-US" altLang="en-US">
                <a:effectLst>
                  <a:outerShdw blurRad="38100" dist="38100" dir="2700000" algn="tl">
                    <a:srgbClr val="000000">
                      <a:alpha val="43137"/>
                    </a:srgbClr>
                  </a:outerShdw>
                </a:effectLst>
              </a:rPr>
              <a:t>When were you there</a:t>
            </a:r>
          </a:p>
          <a:p>
            <a:pPr eaLnBrk="1" hangingPunct="1">
              <a:defRPr/>
            </a:pPr>
            <a:r>
              <a:rPr lang="en-US" altLang="en-US">
                <a:effectLst>
                  <a:outerShdw blurRad="38100" dist="38100" dir="2700000" algn="tl">
                    <a:srgbClr val="000000">
                      <a:alpha val="43137"/>
                    </a:srgbClr>
                  </a:outerShdw>
                </a:effectLst>
              </a:rPr>
              <a:t>Name of employer</a:t>
            </a:r>
          </a:p>
          <a:p>
            <a:pPr eaLnBrk="1" hangingPunct="1">
              <a:defRPr/>
            </a:pPr>
            <a:r>
              <a:rPr lang="en-US" altLang="en-US">
                <a:effectLst>
                  <a:outerShdw blurRad="38100" dist="38100" dir="2700000" algn="tl">
                    <a:srgbClr val="000000">
                      <a:alpha val="43137"/>
                    </a:srgbClr>
                  </a:outerShdw>
                </a:effectLst>
              </a:rPr>
              <a:t>City and state</a:t>
            </a:r>
          </a:p>
          <a:p>
            <a:pPr eaLnBrk="1" hangingPunct="1">
              <a:defRPr/>
            </a:pPr>
            <a:r>
              <a:rPr lang="en-US" altLang="en-US">
                <a:effectLst>
                  <a:outerShdw blurRad="38100" dist="38100" dir="2700000" algn="tl">
                    <a:srgbClr val="000000">
                      <a:alpha val="43137"/>
                    </a:srgbClr>
                  </a:outerShdw>
                </a:effectLst>
              </a:rPr>
              <a:t>Job title</a:t>
            </a:r>
          </a:p>
          <a:p>
            <a:pPr eaLnBrk="1" hangingPunct="1">
              <a:defRPr/>
            </a:pPr>
            <a:r>
              <a:rPr lang="en-US" altLang="en-US">
                <a:effectLst>
                  <a:outerShdw blurRad="38100" dist="38100" dir="2700000" algn="tl">
                    <a:srgbClr val="000000">
                      <a:alpha val="43137"/>
                    </a:srgbClr>
                  </a:outerShdw>
                </a:effectLst>
              </a:rPr>
              <a:t>Responsibilities</a:t>
            </a:r>
          </a:p>
          <a:p>
            <a:pPr eaLnBrk="1" hangingPunct="1">
              <a:defRPr/>
            </a:pPr>
            <a:r>
              <a:rPr lang="en-US" altLang="en-US">
                <a:effectLst>
                  <a:outerShdw blurRad="38100" dist="38100" dir="2700000" algn="tl">
                    <a:srgbClr val="000000">
                      <a:alpha val="43137"/>
                    </a:srgbClr>
                  </a:outerShdw>
                </a:effectLst>
              </a:rPr>
              <a:t>Accomplishments</a:t>
            </a:r>
          </a:p>
          <a:p>
            <a:pPr eaLnBrk="1" hangingPunct="1">
              <a:defRPr/>
            </a:pPr>
            <a:r>
              <a:rPr lang="en-US" altLang="en-US">
                <a:effectLst>
                  <a:outerShdw blurRad="38100" dist="38100" dir="2700000" algn="tl">
                    <a:srgbClr val="000000">
                      <a:alpha val="43137"/>
                    </a:srgbClr>
                  </a:outerShdw>
                </a:effectLst>
              </a:rPr>
              <a:t>Don’t leave ‘holes’ that confuse employer</a:t>
            </a:r>
          </a:p>
          <a:p>
            <a:pPr eaLnBrk="1" hangingPunct="1">
              <a:defRPr/>
            </a:pPr>
            <a:r>
              <a:rPr lang="en-US" altLang="en-US">
                <a:effectLst>
                  <a:outerShdw blurRad="38100" dist="38100" dir="2700000" algn="tl">
                    <a:srgbClr val="000000">
                      <a:alpha val="43137"/>
                    </a:srgbClr>
                  </a:outerShdw>
                </a:effectLst>
              </a:rPr>
              <a:t>List work at site where incarcerated, if applies</a:t>
            </a:r>
          </a:p>
          <a:p>
            <a:pPr eaLnBrk="1" hangingPunct="1">
              <a:defRPr/>
            </a:pPr>
            <a:endParaRPr lang="en-US" altLang="en-US"/>
          </a:p>
        </p:txBody>
      </p:sp>
      <p:sp>
        <p:nvSpPr>
          <p:cNvPr id="20481" name="Rectangle 1"/>
          <p:cNvSpPr>
            <a:spLocks noChangeArrowheads="1"/>
          </p:cNvSpPr>
          <p:nvPr/>
        </p:nvSpPr>
        <p:spPr bwMode="auto">
          <a:xfrm>
            <a:off x="2895600" y="757238"/>
            <a:ext cx="6096000" cy="3492500"/>
          </a:xfrm>
          <a:prstGeom prst="rect">
            <a:avLst/>
          </a:prstGeom>
          <a:noFill/>
          <a:ln w="9525">
            <a:noFill/>
            <a:miter lim="800000"/>
            <a:headEnd/>
            <a:tailEnd/>
          </a:ln>
          <a:effectLst/>
        </p:spPr>
        <p:txBody>
          <a:bodyPr tIns="0" bIns="0">
            <a:spAutoFit/>
          </a:bodyPr>
          <a:lstStyle/>
          <a:p>
            <a:pPr>
              <a:defRPr/>
            </a:pPr>
            <a:r>
              <a:rPr lang="en-US" sz="1100" u="sng">
                <a:latin typeface="Arial" pitchFamily="34" charset="0"/>
                <a:ea typeface="Times New Roman" pitchFamily="18" charset="0"/>
              </a:rPr>
              <a:t>04/2009 - Present.  Dollar - Thrifty Rental Car; Dallas, TX.</a:t>
            </a:r>
            <a:r>
              <a:rPr lang="en-US" sz="1100">
                <a:latin typeface="Arial" pitchFamily="34" charset="0"/>
                <a:ea typeface="Times New Roman" pitchFamily="18" charset="0"/>
              </a:rPr>
              <a:t>  Rental Sales Agent at busy Dallas Love Field rental car outlet.</a:t>
            </a:r>
            <a:endParaRPr lang="en-US" sz="900">
              <a:latin typeface="Arial" pitchFamily="34" charset="0"/>
            </a:endParaRPr>
          </a:p>
          <a:p>
            <a:pPr marL="344488" indent="-171450" eaLnBrk="0" hangingPunct="0">
              <a:buFontTx/>
              <a:buChar char="•"/>
              <a:defRPr/>
            </a:pPr>
            <a:r>
              <a:rPr lang="en-US" sz="1100">
                <a:latin typeface="Arial" pitchFamily="34" charset="0"/>
                <a:ea typeface="Times New Roman" pitchFamily="18" charset="0"/>
              </a:rPr>
              <a:t>Responsible for walk-in and reservation sales, including customer service and issue resolution</a:t>
            </a:r>
          </a:p>
          <a:p>
            <a:pPr marL="344488" indent="-171450" eaLnBrk="0" hangingPunct="0">
              <a:buFontTx/>
              <a:buChar char="•"/>
              <a:defRPr/>
            </a:pPr>
            <a:r>
              <a:rPr lang="en-US" sz="1100">
                <a:latin typeface="Arial" pitchFamily="34" charset="0"/>
                <a:ea typeface="Times New Roman" pitchFamily="18" charset="0"/>
              </a:rPr>
              <a:t>Listed among top sellers in office</a:t>
            </a:r>
            <a:br>
              <a:rPr lang="en-US" sz="1100">
                <a:latin typeface="Arial" pitchFamily="34" charset="0"/>
                <a:ea typeface="Times New Roman" pitchFamily="18" charset="0"/>
              </a:rPr>
            </a:br>
            <a:endParaRPr lang="en-US" sz="900">
              <a:latin typeface="Arial" pitchFamily="34" charset="0"/>
            </a:endParaRPr>
          </a:p>
          <a:p>
            <a:pPr eaLnBrk="0" hangingPunct="0">
              <a:defRPr/>
            </a:pPr>
            <a:r>
              <a:rPr lang="en-US" sz="1100" u="sng">
                <a:latin typeface="Arial" pitchFamily="34" charset="0"/>
                <a:ea typeface="Times New Roman" pitchFamily="18" charset="0"/>
              </a:rPr>
              <a:t>01/2009 - 04/2009.  AAA Efficiency; Arlington, TX.</a:t>
            </a:r>
            <a:r>
              <a:rPr lang="en-US" sz="1100">
                <a:latin typeface="Arial" pitchFamily="34" charset="0"/>
                <a:ea typeface="Times New Roman" pitchFamily="18" charset="0"/>
              </a:rPr>
              <a:t>  Marketing Associate/Home Inspector for local firm selling insulation in connection with U.S. Government energy efficiency initiatives.  </a:t>
            </a:r>
            <a:endParaRPr lang="en-US" sz="900">
              <a:latin typeface="Arial" pitchFamily="34" charset="0"/>
            </a:endParaRPr>
          </a:p>
          <a:p>
            <a:pPr marL="344488" indent="-171450" eaLnBrk="0" hangingPunct="0">
              <a:buFontTx/>
              <a:buChar char="•"/>
              <a:defRPr/>
            </a:pPr>
            <a:r>
              <a:rPr lang="en-US" sz="1100">
                <a:latin typeface="Arial" pitchFamily="34" charset="0"/>
                <a:ea typeface="Times New Roman" pitchFamily="18" charset="0"/>
              </a:rPr>
              <a:t>Hired to accrue leads in target neighborhoods, inspect homes to determine whether they qualified for the Federal program, generate quotes and to close sales</a:t>
            </a:r>
          </a:p>
          <a:p>
            <a:pPr marL="344488" indent="-171450" eaLnBrk="0" hangingPunct="0">
              <a:buFontTx/>
              <a:buChar char="•"/>
              <a:defRPr/>
            </a:pPr>
            <a:r>
              <a:rPr lang="en-US" sz="1100">
                <a:latin typeface="Arial" pitchFamily="34" charset="0"/>
                <a:ea typeface="Times New Roman" pitchFamily="18" charset="0"/>
              </a:rPr>
              <a:t>Lost position after company lost eligible Federal funds to support the work</a:t>
            </a:r>
            <a:br>
              <a:rPr lang="en-US" sz="1100">
                <a:latin typeface="Arial" pitchFamily="34" charset="0"/>
                <a:ea typeface="Times New Roman" pitchFamily="18" charset="0"/>
              </a:rPr>
            </a:br>
            <a:endParaRPr lang="en-US" sz="900">
              <a:latin typeface="Arial" pitchFamily="34" charset="0"/>
            </a:endParaRPr>
          </a:p>
          <a:p>
            <a:pPr>
              <a:defRPr/>
            </a:pPr>
            <a:r>
              <a:rPr lang="en-US" sz="1100" u="sng"/>
              <a:t>1999- Present. Rock Spring, GA</a:t>
            </a:r>
            <a:r>
              <a:rPr lang="en-US" sz="1100"/>
              <a:t>. Lead Man – Industrial Paint Booth and Powder Coating Operations in metal fabrication shop providing metal furniture and other production items for the State of Georgia.  Selected in 1999 and trained to operate and maintain Powder Coating Paint Booth and all tools utilized in production and servicing processes. Subsequently trained to manage the administrative tasks associated with powder coating parts and accessories, to include assembly and manufacturing operations</a:t>
            </a:r>
          </a:p>
          <a:p>
            <a:pPr marL="344488" indent="-171450" eaLnBrk="0" hangingPunct="0">
              <a:buFontTx/>
              <a:buChar char="•"/>
              <a:defRPr/>
            </a:pPr>
            <a:r>
              <a:rPr lang="en-US" sz="1100">
                <a:latin typeface="Arial" pitchFamily="34" charset="0"/>
                <a:ea typeface="Times New Roman" pitchFamily="18" charset="0"/>
              </a:rPr>
              <a:t>Promoted to Lead Man overseeing production, operations and servicing in powder coating department.</a:t>
            </a:r>
          </a:p>
          <a:p>
            <a:pPr eaLnBrk="0" hangingPunct="0">
              <a:defRPr/>
            </a:pPr>
            <a:r>
              <a:rPr lang="en-US" sz="1100">
                <a:latin typeface="Arial" pitchFamily="34" charset="0"/>
                <a:ea typeface="Times New Roman" pitchFamily="18" charset="0"/>
                <a:cs typeface="Arial" pitchFamily="34" charset="0"/>
              </a:rPr>
              <a:t>  </a:t>
            </a:r>
            <a:endParaRPr lang="en-US" sz="900">
              <a:latin typeface="Arial" pitchFamily="34" charset="0"/>
              <a:cs typeface="Arial" pitchFamily="34" charset="0"/>
            </a:endParaRPr>
          </a:p>
        </p:txBody>
      </p:sp>
      <p:grpSp>
        <p:nvGrpSpPr>
          <p:cNvPr id="34821" name="Group 34"/>
          <p:cNvGrpSpPr>
            <a:grpSpLocks/>
          </p:cNvGrpSpPr>
          <p:nvPr/>
        </p:nvGrpSpPr>
        <p:grpSpPr bwMode="auto">
          <a:xfrm>
            <a:off x="2971800" y="4114800"/>
            <a:ext cx="5943600" cy="2222500"/>
            <a:chOff x="2971800" y="4114979"/>
            <a:chExt cx="5943600" cy="2222500"/>
          </a:xfrm>
        </p:grpSpPr>
        <p:cxnSp>
          <p:nvCxnSpPr>
            <p:cNvPr id="22" name="Straight Connector 21"/>
            <p:cNvCxnSpPr/>
            <p:nvPr/>
          </p:nvCxnSpPr>
          <p:spPr>
            <a:xfrm>
              <a:off x="3048000" y="4432479"/>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48000" y="4749979"/>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048000" y="5067479"/>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48000" y="5384979"/>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048000" y="5702479"/>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48000" y="6019979"/>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48000" y="6337479"/>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71800" y="4114979"/>
              <a:ext cx="59436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4822" name="TextBox 35"/>
          <p:cNvSpPr txBox="1">
            <a:spLocks noChangeArrowheads="1"/>
          </p:cNvSpPr>
          <p:nvPr/>
        </p:nvSpPr>
        <p:spPr bwMode="auto">
          <a:xfrm>
            <a:off x="7510463" y="4203700"/>
            <a:ext cx="1481137" cy="215900"/>
          </a:xfrm>
          <a:prstGeom prst="rect">
            <a:avLst/>
          </a:prstGeom>
          <a:noFill/>
          <a:ln w="9525">
            <a:noFill/>
            <a:miter lim="800000"/>
            <a:headEnd/>
            <a:tailEnd/>
          </a:ln>
        </p:spPr>
        <p:txBody>
          <a:bodyPr wrap="none">
            <a:spAutoFit/>
          </a:bodyPr>
          <a:lstStyle/>
          <a:p>
            <a:r>
              <a:rPr lang="en-US" altLang="en-US" sz="800" b="1" i="1">
                <a:cs typeface="Arial" charset="0"/>
              </a:rPr>
              <a:t>NOTES AND WORKSPACE</a:t>
            </a:r>
          </a:p>
        </p:txBody>
      </p:sp>
      <p:sp>
        <p:nvSpPr>
          <p:cNvPr id="34823" name="TextBox 28"/>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22</a:t>
            </a:r>
          </a:p>
        </p:txBody>
      </p:sp>
      <p:cxnSp>
        <p:nvCxnSpPr>
          <p:cNvPr id="10" name="Straight Arrow Connector 9"/>
          <p:cNvCxnSpPr/>
          <p:nvPr/>
        </p:nvCxnSpPr>
        <p:spPr>
          <a:xfrm flipV="1">
            <a:off x="2514600" y="3810000"/>
            <a:ext cx="533400" cy="2133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Develop a list of your education and training experience</a:t>
            </a:r>
          </a:p>
        </p:txBody>
      </p:sp>
      <p:sp>
        <p:nvSpPr>
          <p:cNvPr id="35843" name="Text Placeholder 2"/>
          <p:cNvSpPr>
            <a:spLocks noGrp="1"/>
          </p:cNvSpPr>
          <p:nvPr>
            <p:ph type="body" idx="2"/>
          </p:nvPr>
        </p:nvSpPr>
        <p:spPr>
          <a:xfrm>
            <a:off x="381000" y="3124200"/>
            <a:ext cx="2362200" cy="3001963"/>
          </a:xfrm>
        </p:spPr>
        <p:txBody>
          <a:bodyPr/>
          <a:lstStyle/>
          <a:p>
            <a:pPr eaLnBrk="1" hangingPunct="1">
              <a:defRPr/>
            </a:pPr>
            <a:r>
              <a:rPr lang="en-US" altLang="en-US">
                <a:effectLst>
                  <a:outerShdw blurRad="38100" dist="38100" dir="2700000" algn="tl">
                    <a:srgbClr val="000000">
                      <a:alpha val="43137"/>
                    </a:srgbClr>
                  </a:outerShdw>
                </a:effectLst>
              </a:rPr>
              <a:t>Make sure you have the dates, institution, location and education pursued or obtained</a:t>
            </a:r>
          </a:p>
          <a:p>
            <a:pPr eaLnBrk="1" hangingPunct="1">
              <a:defRPr/>
            </a:pPr>
            <a:r>
              <a:rPr lang="en-US" altLang="en-US">
                <a:effectLst>
                  <a:outerShdw blurRad="38100" dist="38100" dir="2700000" algn="tl">
                    <a:srgbClr val="000000">
                      <a:alpha val="43137"/>
                    </a:srgbClr>
                  </a:outerShdw>
                </a:effectLst>
              </a:rPr>
              <a:t>If you have a GED, put it down</a:t>
            </a:r>
          </a:p>
        </p:txBody>
      </p:sp>
      <p:sp>
        <p:nvSpPr>
          <p:cNvPr id="35844" name="Rectangle 1"/>
          <p:cNvSpPr>
            <a:spLocks noChangeArrowheads="1"/>
          </p:cNvSpPr>
          <p:nvPr/>
        </p:nvSpPr>
        <p:spPr bwMode="auto">
          <a:xfrm>
            <a:off x="2971800" y="777875"/>
            <a:ext cx="5943600" cy="1614488"/>
          </a:xfrm>
          <a:prstGeom prst="rect">
            <a:avLst/>
          </a:prstGeom>
          <a:noFill/>
          <a:ln w="9525">
            <a:solidFill>
              <a:schemeClr val="tx1"/>
            </a:solidFill>
            <a:miter lim="800000"/>
            <a:headEnd/>
            <a:tailEnd/>
          </a:ln>
        </p:spPr>
        <p:txBody>
          <a:bodyPr anchor="ctr">
            <a:spAutoFit/>
          </a:bodyPr>
          <a:lstStyle/>
          <a:p>
            <a:r>
              <a:rPr lang="en-US" altLang="en-US" sz="1100" u="sng">
                <a:cs typeface="Times New Roman" pitchFamily="18" charset="0"/>
              </a:rPr>
              <a:t>08/2009 - Present.  Tarrant County Community College; Fort Worth, TX.</a:t>
            </a:r>
            <a:r>
              <a:rPr lang="en-US" altLang="en-US" sz="1100">
                <a:cs typeface="Times New Roman" pitchFamily="18" charset="0"/>
              </a:rPr>
              <a:t>  Working towards Associates Degree in Business Management.</a:t>
            </a:r>
          </a:p>
          <a:p>
            <a:endParaRPr lang="en-US" altLang="en-US" sz="1100"/>
          </a:p>
          <a:p>
            <a:pPr eaLnBrk="0" hangingPunct="0"/>
            <a:r>
              <a:rPr lang="en-US" altLang="en-US" sz="1100" u="sng">
                <a:cs typeface="Times New Roman" pitchFamily="18" charset="0"/>
              </a:rPr>
              <a:t>2005 - 2006. Cuyahoga Community College; Parma, OH.</a:t>
            </a:r>
            <a:r>
              <a:rPr lang="en-US" altLang="en-US" sz="1100">
                <a:cs typeface="Times New Roman" pitchFamily="18" charset="0"/>
              </a:rPr>
              <a:t>  Worked towards degree in Business Management.  Worked and studied simultaneously.</a:t>
            </a:r>
          </a:p>
          <a:p>
            <a:pPr eaLnBrk="0" hangingPunct="0"/>
            <a:endParaRPr lang="en-US" altLang="en-US" sz="1100"/>
          </a:p>
          <a:p>
            <a:pPr eaLnBrk="0" hangingPunct="0"/>
            <a:r>
              <a:rPr lang="en-US" altLang="en-US" sz="1100" u="sng">
                <a:cs typeface="Times New Roman" pitchFamily="18" charset="0"/>
              </a:rPr>
              <a:t>2004 -2005.  Gardner Webb University; Boiling Springs, NC.</a:t>
            </a:r>
            <a:r>
              <a:rPr lang="en-US" altLang="en-US" sz="1100">
                <a:cs typeface="Times New Roman" pitchFamily="18" charset="0"/>
              </a:rPr>
              <a:t>  Initiated degree in Sports Management.  Won position on NCAA Division I baseball team and was granted financial assistance.  </a:t>
            </a:r>
            <a:endParaRPr lang="en-US" altLang="en-US" sz="1100"/>
          </a:p>
        </p:txBody>
      </p:sp>
      <p:grpSp>
        <p:nvGrpSpPr>
          <p:cNvPr id="35845" name="Group 24"/>
          <p:cNvGrpSpPr>
            <a:grpSpLocks/>
          </p:cNvGrpSpPr>
          <p:nvPr/>
        </p:nvGrpSpPr>
        <p:grpSpPr bwMode="auto">
          <a:xfrm>
            <a:off x="2971800" y="4343400"/>
            <a:ext cx="6019800" cy="1524000"/>
            <a:chOff x="2971800" y="2514600"/>
            <a:chExt cx="6019800" cy="1270000"/>
          </a:xfrm>
        </p:grpSpPr>
        <p:grpSp>
          <p:nvGrpSpPr>
            <p:cNvPr id="35850" name="Group 4"/>
            <p:cNvGrpSpPr>
              <a:grpSpLocks/>
            </p:cNvGrpSpPr>
            <p:nvPr/>
          </p:nvGrpSpPr>
          <p:grpSpPr bwMode="auto">
            <a:xfrm>
              <a:off x="2971800" y="2514600"/>
              <a:ext cx="5943600" cy="1270000"/>
              <a:chOff x="2971800" y="2514600"/>
              <a:chExt cx="5943600" cy="1270000"/>
            </a:xfrm>
          </p:grpSpPr>
          <p:cxnSp>
            <p:nvCxnSpPr>
              <p:cNvPr id="6" name="Straight Connector 5"/>
              <p:cNvCxnSpPr/>
              <p:nvPr/>
            </p:nvCxnSpPr>
            <p:spPr>
              <a:xfrm>
                <a:off x="3048000" y="283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314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346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378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71800" y="2514600"/>
                <a:ext cx="59436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5851" name="TextBox 19"/>
            <p:cNvSpPr txBox="1">
              <a:spLocks noChangeArrowheads="1"/>
            </p:cNvSpPr>
            <p:nvPr/>
          </p:nvSpPr>
          <p:spPr bwMode="auto">
            <a:xfrm>
              <a:off x="7510104" y="2603956"/>
              <a:ext cx="1481496" cy="215444"/>
            </a:xfrm>
            <a:prstGeom prst="rect">
              <a:avLst/>
            </a:prstGeom>
            <a:noFill/>
            <a:ln w="9525">
              <a:noFill/>
              <a:miter lim="800000"/>
              <a:headEnd/>
              <a:tailEnd/>
            </a:ln>
          </p:spPr>
          <p:txBody>
            <a:bodyPr wrap="none">
              <a:spAutoFit/>
            </a:bodyPr>
            <a:lstStyle/>
            <a:p>
              <a:r>
                <a:rPr lang="en-US" altLang="en-US" sz="800" b="1" i="1">
                  <a:cs typeface="Arial" charset="0"/>
                </a:rPr>
                <a:t>NOTES AND WORKSPACE</a:t>
              </a:r>
            </a:p>
          </p:txBody>
        </p:sp>
      </p:grpSp>
      <p:sp>
        <p:nvSpPr>
          <p:cNvPr id="35846" name="Rectangle 1"/>
          <p:cNvSpPr>
            <a:spLocks noChangeArrowheads="1"/>
          </p:cNvSpPr>
          <p:nvPr/>
        </p:nvSpPr>
        <p:spPr bwMode="auto">
          <a:xfrm>
            <a:off x="2971800" y="2559050"/>
            <a:ext cx="5257800" cy="676275"/>
          </a:xfrm>
          <a:prstGeom prst="rect">
            <a:avLst/>
          </a:prstGeom>
          <a:noFill/>
          <a:ln w="9525">
            <a:solidFill>
              <a:schemeClr val="tx1"/>
            </a:solidFill>
            <a:miter lim="800000"/>
            <a:headEnd/>
            <a:tailEnd/>
          </a:ln>
        </p:spPr>
        <p:txBody>
          <a:bodyPr tIns="0" bIns="0" anchor="ctr">
            <a:spAutoFit/>
          </a:bodyPr>
          <a:lstStyle/>
          <a:p>
            <a:pPr>
              <a:tabLst>
                <a:tab pos="952500" algn="l"/>
              </a:tabLst>
            </a:pPr>
            <a:r>
              <a:rPr lang="en-US" altLang="en-US" sz="1100" u="sng">
                <a:cs typeface="Times New Roman" pitchFamily="18" charset="0"/>
              </a:rPr>
              <a:t>1977.  University of Houston, Houston, TX.</a:t>
            </a:r>
            <a:r>
              <a:rPr lang="en-US" altLang="en-US" sz="1100">
                <a:cs typeface="Times New Roman" pitchFamily="18" charset="0"/>
              </a:rPr>
              <a:t>  B.S. Pharmacy</a:t>
            </a:r>
            <a:endParaRPr lang="en-US" altLang="en-US" sz="900"/>
          </a:p>
          <a:p>
            <a:pPr eaLnBrk="0" hangingPunct="0">
              <a:buFontTx/>
              <a:buChar char="•"/>
              <a:tabLst>
                <a:tab pos="952500" algn="l"/>
              </a:tabLst>
            </a:pPr>
            <a:r>
              <a:rPr lang="en-US" altLang="en-US" sz="1100">
                <a:cs typeface="Times New Roman" pitchFamily="18" charset="0"/>
              </a:rPr>
              <a:t> Comatic Lab Awards for Excellence in Medicinal Chemistry and Pharmacognacy</a:t>
            </a:r>
            <a:endParaRPr lang="en-US" altLang="en-US" sz="1000">
              <a:cs typeface="Times New Roman" pitchFamily="18" charset="0"/>
            </a:endParaRPr>
          </a:p>
          <a:p>
            <a:pPr eaLnBrk="0" hangingPunct="0">
              <a:buFontTx/>
              <a:buChar char="•"/>
              <a:tabLst>
                <a:tab pos="952500" algn="l"/>
              </a:tabLst>
            </a:pPr>
            <a:r>
              <a:rPr lang="en-US" altLang="en-US" sz="1100">
                <a:cs typeface="Times New Roman" pitchFamily="18" charset="0"/>
              </a:rPr>
              <a:t> Phi Delta Chi Professional Pharmacy Fraternity</a:t>
            </a:r>
            <a:endParaRPr lang="en-US" altLang="en-US" sz="1000">
              <a:cs typeface="Times New Roman" pitchFamily="18" charset="0"/>
            </a:endParaRPr>
          </a:p>
          <a:p>
            <a:pPr eaLnBrk="0" hangingPunct="0">
              <a:buFontTx/>
              <a:buChar char="•"/>
              <a:tabLst>
                <a:tab pos="952500" algn="l"/>
              </a:tabLst>
            </a:pPr>
            <a:r>
              <a:rPr lang="en-US" altLang="en-US" sz="1100">
                <a:cs typeface="Times New Roman" pitchFamily="18" charset="0"/>
              </a:rPr>
              <a:t> Two years as Chemistry Major at Texas Tech University.</a:t>
            </a:r>
            <a:endParaRPr lang="en-US" altLang="en-US"/>
          </a:p>
        </p:txBody>
      </p:sp>
      <p:sp>
        <p:nvSpPr>
          <p:cNvPr id="35847" name="Rectangle 2"/>
          <p:cNvSpPr>
            <a:spLocks noChangeArrowheads="1"/>
          </p:cNvSpPr>
          <p:nvPr/>
        </p:nvSpPr>
        <p:spPr bwMode="auto">
          <a:xfrm>
            <a:off x="2971800" y="3429000"/>
            <a:ext cx="5715000" cy="600075"/>
          </a:xfrm>
          <a:prstGeom prst="rect">
            <a:avLst/>
          </a:prstGeom>
          <a:noFill/>
          <a:ln w="9525">
            <a:solidFill>
              <a:schemeClr val="tx1"/>
            </a:solidFill>
            <a:miter lim="800000"/>
            <a:headEnd/>
            <a:tailEnd/>
          </a:ln>
        </p:spPr>
        <p:txBody>
          <a:bodyPr anchor="ctr">
            <a:spAutoFit/>
          </a:bodyPr>
          <a:lstStyle/>
          <a:p>
            <a:pPr marL="863600" indent="-863600" eaLnBrk="0" hangingPunct="0">
              <a:tabLst>
                <a:tab pos="863600" algn="l"/>
              </a:tabLst>
            </a:pPr>
            <a:r>
              <a:rPr lang="en-US" altLang="en-US" sz="1100">
                <a:cs typeface="Times New Roman" pitchFamily="18" charset="0"/>
              </a:rPr>
              <a:t>1988 - 1991	Graduate of R.L. Turner High School; Carrollton, TX.  Worked part and full-time in shipping/receiving/warehousing while attending high school in work-study program (06/1988 - 05/1992) at Omega Optical; Dallas, TX. </a:t>
            </a:r>
            <a:endParaRPr lang="en-US" altLang="en-US"/>
          </a:p>
        </p:txBody>
      </p:sp>
      <p:sp>
        <p:nvSpPr>
          <p:cNvPr id="35848" name="TextBox 23"/>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23</a:t>
            </a:r>
          </a:p>
        </p:txBody>
      </p:sp>
      <p:sp>
        <p:nvSpPr>
          <p:cNvPr id="25" name="Rectangle 24"/>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Develop a list of any awards or recognition you received at any time in your life</a:t>
            </a:r>
          </a:p>
        </p:txBody>
      </p:sp>
      <p:sp>
        <p:nvSpPr>
          <p:cNvPr id="36867" name="Text Placeholder 2"/>
          <p:cNvSpPr>
            <a:spLocks noGrp="1"/>
          </p:cNvSpPr>
          <p:nvPr>
            <p:ph type="body" idx="2"/>
          </p:nvPr>
        </p:nvSpPr>
        <p:spPr>
          <a:xfrm>
            <a:off x="381000" y="3124200"/>
            <a:ext cx="2362200" cy="3001963"/>
          </a:xfrm>
        </p:spPr>
        <p:txBody>
          <a:bodyPr/>
          <a:lstStyle/>
          <a:p>
            <a:pPr eaLnBrk="1" hangingPunct="1">
              <a:defRPr/>
            </a:pPr>
            <a:r>
              <a:rPr lang="en-US" altLang="en-US">
                <a:effectLst>
                  <a:outerShdw blurRad="38100" dist="38100" dir="2700000" algn="tl">
                    <a:srgbClr val="000000">
                      <a:alpha val="43137"/>
                    </a:srgbClr>
                  </a:outerShdw>
                </a:effectLst>
              </a:rPr>
              <a:t>This is self explanatory</a:t>
            </a:r>
          </a:p>
          <a:p>
            <a:pPr eaLnBrk="1" hangingPunct="1">
              <a:defRPr/>
            </a:pPr>
            <a:r>
              <a:rPr lang="en-US" altLang="en-US">
                <a:effectLst>
                  <a:outerShdw blurRad="38100" dist="38100" dir="2700000" algn="tl">
                    <a:srgbClr val="000000">
                      <a:alpha val="43137"/>
                    </a:srgbClr>
                  </a:outerShdw>
                </a:effectLst>
              </a:rPr>
              <a:t>Employers want to see achievements and success</a:t>
            </a:r>
          </a:p>
        </p:txBody>
      </p:sp>
      <p:grpSp>
        <p:nvGrpSpPr>
          <p:cNvPr id="36868" name="Group 4"/>
          <p:cNvGrpSpPr>
            <a:grpSpLocks/>
          </p:cNvGrpSpPr>
          <p:nvPr/>
        </p:nvGrpSpPr>
        <p:grpSpPr bwMode="auto">
          <a:xfrm>
            <a:off x="2971800" y="2514600"/>
            <a:ext cx="5943600" cy="3810000"/>
            <a:chOff x="2971800" y="2514600"/>
            <a:chExt cx="5943600" cy="3810000"/>
          </a:xfrm>
        </p:grpSpPr>
        <p:cxnSp>
          <p:nvCxnSpPr>
            <p:cNvPr id="6" name="Straight Connector 5"/>
            <p:cNvCxnSpPr/>
            <p:nvPr/>
          </p:nvCxnSpPr>
          <p:spPr>
            <a:xfrm>
              <a:off x="3048000" y="283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314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346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378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410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0" y="441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0" y="473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505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0" y="537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568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0" y="600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0" y="632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71800" y="2514600"/>
              <a:ext cx="59436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6869" name="TextBox 18"/>
          <p:cNvSpPr txBox="1">
            <a:spLocks noChangeArrowheads="1"/>
          </p:cNvSpPr>
          <p:nvPr/>
        </p:nvSpPr>
        <p:spPr bwMode="auto">
          <a:xfrm>
            <a:off x="7510463" y="2603500"/>
            <a:ext cx="1481137" cy="215900"/>
          </a:xfrm>
          <a:prstGeom prst="rect">
            <a:avLst/>
          </a:prstGeom>
          <a:noFill/>
          <a:ln w="9525">
            <a:noFill/>
            <a:miter lim="800000"/>
            <a:headEnd/>
            <a:tailEnd/>
          </a:ln>
        </p:spPr>
        <p:txBody>
          <a:bodyPr wrap="none">
            <a:spAutoFit/>
          </a:bodyPr>
          <a:lstStyle/>
          <a:p>
            <a:r>
              <a:rPr lang="en-US" altLang="en-US" sz="800" b="1" i="1">
                <a:cs typeface="Arial" charset="0"/>
              </a:rPr>
              <a:t>NOTES AND WORKSPACE</a:t>
            </a:r>
          </a:p>
        </p:txBody>
      </p:sp>
      <p:sp>
        <p:nvSpPr>
          <p:cNvPr id="36870" name="Rectangle 23"/>
          <p:cNvSpPr>
            <a:spLocks noChangeArrowheads="1"/>
          </p:cNvSpPr>
          <p:nvPr/>
        </p:nvSpPr>
        <p:spPr bwMode="auto">
          <a:xfrm>
            <a:off x="2971800" y="762000"/>
            <a:ext cx="5943600" cy="1477963"/>
          </a:xfrm>
          <a:prstGeom prst="rect">
            <a:avLst/>
          </a:prstGeom>
          <a:noFill/>
          <a:ln w="9525">
            <a:noFill/>
            <a:miter lim="800000"/>
            <a:headEnd/>
            <a:tailEnd/>
          </a:ln>
        </p:spPr>
        <p:txBody>
          <a:bodyPr>
            <a:spAutoFit/>
          </a:bodyPr>
          <a:lstStyle/>
          <a:p>
            <a:pPr marL="166688" indent="-166688">
              <a:spcBef>
                <a:spcPts val="600"/>
              </a:spcBef>
            </a:pPr>
            <a:r>
              <a:rPr lang="en-US" altLang="en-US" sz="1600">
                <a:solidFill>
                  <a:srgbClr val="000000"/>
                </a:solidFill>
                <a:latin typeface="Georgia" pitchFamily="18" charset="0"/>
                <a:cs typeface="Times New Roman" pitchFamily="18" charset="0"/>
              </a:rPr>
              <a:t>-- All-City / All-County High-School Baseball Teams in Youngstown, OH. </a:t>
            </a:r>
          </a:p>
          <a:p>
            <a:pPr marL="166688" indent="-166688">
              <a:spcBef>
                <a:spcPts val="600"/>
              </a:spcBef>
            </a:pPr>
            <a:r>
              <a:rPr lang="en-US" altLang="en-US" sz="1600">
                <a:solidFill>
                  <a:srgbClr val="000000"/>
                </a:solidFill>
                <a:latin typeface="Georgia" pitchFamily="18" charset="0"/>
              </a:rPr>
              <a:t>-- United Way Volunteer of the Year at Bell Helicopter, Arlington, TX</a:t>
            </a:r>
          </a:p>
          <a:p>
            <a:pPr marL="166688" indent="-166688">
              <a:spcBef>
                <a:spcPts val="600"/>
              </a:spcBef>
            </a:pPr>
            <a:r>
              <a:rPr lang="en-US" altLang="en-US" sz="1600">
                <a:solidFill>
                  <a:srgbClr val="000000"/>
                </a:solidFill>
                <a:latin typeface="Georgia" pitchFamily="18" charset="0"/>
              </a:rPr>
              <a:t>-- Security Guard of the Month, Tarrant County Zoo</a:t>
            </a:r>
            <a:endParaRPr lang="en-US" altLang="en-US" sz="2800">
              <a:latin typeface="Georgia" pitchFamily="18" charset="0"/>
            </a:endParaRPr>
          </a:p>
        </p:txBody>
      </p:sp>
      <p:sp>
        <p:nvSpPr>
          <p:cNvPr id="36871" name="TextBox 28"/>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24</a:t>
            </a:r>
          </a:p>
        </p:txBody>
      </p:sp>
      <p:sp>
        <p:nvSpPr>
          <p:cNvPr id="30" name="Rectangle 29"/>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Develop a list of any professional certifications you have acquired</a:t>
            </a:r>
          </a:p>
        </p:txBody>
      </p:sp>
      <p:sp>
        <p:nvSpPr>
          <p:cNvPr id="37891" name="Text Placeholder 2"/>
          <p:cNvSpPr>
            <a:spLocks noGrp="1"/>
          </p:cNvSpPr>
          <p:nvPr>
            <p:ph type="body" idx="2"/>
          </p:nvPr>
        </p:nvSpPr>
        <p:spPr>
          <a:xfrm>
            <a:off x="381000" y="3124200"/>
            <a:ext cx="2362200" cy="3001963"/>
          </a:xfrm>
        </p:spPr>
        <p:txBody>
          <a:bodyPr/>
          <a:lstStyle/>
          <a:p>
            <a:pPr eaLnBrk="1" hangingPunct="1">
              <a:defRPr/>
            </a:pPr>
            <a:r>
              <a:rPr lang="en-US" altLang="en-US">
                <a:effectLst>
                  <a:outerShdw blurRad="38100" dist="38100" dir="2700000" algn="tl">
                    <a:srgbClr val="000000">
                      <a:alpha val="43137"/>
                    </a:srgbClr>
                  </a:outerShdw>
                </a:effectLst>
              </a:rPr>
              <a:t>This is self explanatory</a:t>
            </a:r>
          </a:p>
          <a:p>
            <a:pPr eaLnBrk="1" hangingPunct="1">
              <a:defRPr/>
            </a:pPr>
            <a:r>
              <a:rPr lang="en-US" altLang="en-US">
                <a:effectLst>
                  <a:outerShdw blurRad="38100" dist="38100" dir="2700000" algn="tl">
                    <a:srgbClr val="000000">
                      <a:alpha val="43137"/>
                    </a:srgbClr>
                  </a:outerShdw>
                </a:effectLst>
              </a:rPr>
              <a:t>Are you licensed to give therapy?  </a:t>
            </a:r>
          </a:p>
          <a:p>
            <a:pPr eaLnBrk="1" hangingPunct="1">
              <a:defRPr/>
            </a:pPr>
            <a:r>
              <a:rPr lang="en-US" altLang="en-US">
                <a:effectLst>
                  <a:outerShdw blurRad="38100" dist="38100" dir="2700000" algn="tl">
                    <a:srgbClr val="000000">
                      <a:alpha val="43137"/>
                    </a:srgbClr>
                  </a:outerShdw>
                </a:effectLst>
              </a:rPr>
              <a:t>Fly a plane?  </a:t>
            </a:r>
          </a:p>
          <a:p>
            <a:pPr eaLnBrk="1" hangingPunct="1">
              <a:defRPr/>
            </a:pPr>
            <a:r>
              <a:rPr lang="en-US" altLang="en-US">
                <a:effectLst>
                  <a:outerShdw blurRad="38100" dist="38100" dir="2700000" algn="tl">
                    <a:srgbClr val="000000">
                      <a:alpha val="43137"/>
                    </a:srgbClr>
                  </a:outerShdw>
                </a:effectLst>
              </a:rPr>
              <a:t>Drive a commercial vehicle?  </a:t>
            </a:r>
          </a:p>
          <a:p>
            <a:pPr eaLnBrk="1" hangingPunct="1">
              <a:defRPr/>
            </a:pPr>
            <a:r>
              <a:rPr lang="en-US" altLang="en-US">
                <a:effectLst>
                  <a:outerShdw blurRad="38100" dist="38100" dir="2700000" algn="tl">
                    <a:srgbClr val="000000">
                      <a:alpha val="43137"/>
                    </a:srgbClr>
                  </a:outerShdw>
                </a:effectLst>
              </a:rPr>
              <a:t>Administer vaccines?</a:t>
            </a:r>
          </a:p>
          <a:p>
            <a:pPr eaLnBrk="1" hangingPunct="1">
              <a:defRPr/>
            </a:pPr>
            <a:r>
              <a:rPr lang="en-US" altLang="en-US">
                <a:effectLst>
                  <a:outerShdw blurRad="38100" dist="38100" dir="2700000" algn="tl">
                    <a:srgbClr val="000000">
                      <a:alpha val="43137"/>
                    </a:srgbClr>
                  </a:outerShdw>
                </a:effectLst>
              </a:rPr>
              <a:t>Any prison certifications received?</a:t>
            </a:r>
          </a:p>
        </p:txBody>
      </p:sp>
      <p:grpSp>
        <p:nvGrpSpPr>
          <p:cNvPr id="37892" name="Group 4"/>
          <p:cNvGrpSpPr>
            <a:grpSpLocks/>
          </p:cNvGrpSpPr>
          <p:nvPr/>
        </p:nvGrpSpPr>
        <p:grpSpPr bwMode="auto">
          <a:xfrm>
            <a:off x="2971800" y="3151188"/>
            <a:ext cx="5943600" cy="3175000"/>
            <a:chOff x="2971800" y="2514600"/>
            <a:chExt cx="5943600" cy="3175000"/>
          </a:xfrm>
        </p:grpSpPr>
        <p:cxnSp>
          <p:nvCxnSpPr>
            <p:cNvPr id="6" name="Straight Connector 5"/>
            <p:cNvCxnSpPr/>
            <p:nvPr/>
          </p:nvCxnSpPr>
          <p:spPr>
            <a:xfrm>
              <a:off x="3048000" y="283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314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346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378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410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0" y="441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0" y="473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505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0" y="537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568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71800" y="2514600"/>
              <a:ext cx="59436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7893" name="TextBox 18"/>
          <p:cNvSpPr txBox="1">
            <a:spLocks noChangeArrowheads="1"/>
          </p:cNvSpPr>
          <p:nvPr/>
        </p:nvSpPr>
        <p:spPr bwMode="auto">
          <a:xfrm>
            <a:off x="7510463" y="3225800"/>
            <a:ext cx="1481137" cy="215900"/>
          </a:xfrm>
          <a:prstGeom prst="rect">
            <a:avLst/>
          </a:prstGeom>
          <a:noFill/>
          <a:ln w="9525">
            <a:noFill/>
            <a:miter lim="800000"/>
            <a:headEnd/>
            <a:tailEnd/>
          </a:ln>
        </p:spPr>
        <p:txBody>
          <a:bodyPr wrap="none">
            <a:spAutoFit/>
          </a:bodyPr>
          <a:lstStyle/>
          <a:p>
            <a:r>
              <a:rPr lang="en-US" altLang="en-US" sz="800" b="1" i="1">
                <a:cs typeface="Arial" charset="0"/>
              </a:rPr>
              <a:t>NOTES AND WORKSPACE</a:t>
            </a:r>
          </a:p>
        </p:txBody>
      </p:sp>
      <p:sp>
        <p:nvSpPr>
          <p:cNvPr id="37894" name="Rectangle 23"/>
          <p:cNvSpPr>
            <a:spLocks noChangeArrowheads="1"/>
          </p:cNvSpPr>
          <p:nvPr/>
        </p:nvSpPr>
        <p:spPr bwMode="auto">
          <a:xfrm>
            <a:off x="3048000" y="808038"/>
            <a:ext cx="5943600" cy="2293937"/>
          </a:xfrm>
          <a:prstGeom prst="rect">
            <a:avLst/>
          </a:prstGeom>
          <a:noFill/>
          <a:ln w="9525">
            <a:noFill/>
            <a:miter lim="800000"/>
            <a:headEnd/>
            <a:tailEnd/>
          </a:ln>
        </p:spPr>
        <p:txBody>
          <a:bodyPr>
            <a:spAutoFit/>
          </a:bodyPr>
          <a:lstStyle/>
          <a:p>
            <a:pPr marL="231775" indent="-231775">
              <a:spcBef>
                <a:spcPts val="600"/>
              </a:spcBef>
            </a:pPr>
            <a:r>
              <a:rPr lang="en-US" altLang="en-US" sz="1600">
                <a:latin typeface="Georgia" pitchFamily="18" charset="0"/>
              </a:rPr>
              <a:t>-- Possess fork lift license and OSHA certification (covering occupational safety and health).  </a:t>
            </a:r>
          </a:p>
          <a:p>
            <a:pPr marL="231775" indent="-231775">
              <a:spcBef>
                <a:spcPts val="600"/>
              </a:spcBef>
            </a:pPr>
            <a:r>
              <a:rPr lang="en-US" altLang="en-US" sz="1600">
                <a:latin typeface="Georgia" pitchFamily="18" charset="0"/>
              </a:rPr>
              <a:t>-- Earned Personal Fitness License from the National Federation of Personal Trainers.</a:t>
            </a:r>
          </a:p>
          <a:p>
            <a:pPr marL="231775" indent="-231775">
              <a:spcBef>
                <a:spcPts val="600"/>
              </a:spcBef>
            </a:pPr>
            <a:r>
              <a:rPr lang="en-US" altLang="en-US" sz="1600">
                <a:latin typeface="Georgia" pitchFamily="18" charset="0"/>
              </a:rPr>
              <a:t>-- Registered Pharmacist, Texas State Board of Pharmacy License #24444.</a:t>
            </a:r>
          </a:p>
          <a:p>
            <a:pPr marL="231775" indent="-231775">
              <a:spcBef>
                <a:spcPts val="600"/>
              </a:spcBef>
            </a:pPr>
            <a:r>
              <a:rPr lang="en-US" altLang="en-US" sz="1600">
                <a:latin typeface="Georgia" pitchFamily="18" charset="0"/>
              </a:rPr>
              <a:t>-- Class B Commercial Drivers License with airbrake endorsement</a:t>
            </a:r>
          </a:p>
        </p:txBody>
      </p:sp>
      <p:sp>
        <p:nvSpPr>
          <p:cNvPr id="37895" name="TextBox 26"/>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25</a:t>
            </a:r>
          </a:p>
        </p:txBody>
      </p:sp>
      <p:sp>
        <p:nvSpPr>
          <p:cNvPr id="28" name="Rectangle 27"/>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Develop a list of any equipment or tools you can use or operate</a:t>
            </a:r>
          </a:p>
        </p:txBody>
      </p:sp>
      <p:sp>
        <p:nvSpPr>
          <p:cNvPr id="38915" name="Text Placeholder 2"/>
          <p:cNvSpPr>
            <a:spLocks noGrp="1"/>
          </p:cNvSpPr>
          <p:nvPr>
            <p:ph type="body" idx="2"/>
          </p:nvPr>
        </p:nvSpPr>
        <p:spPr>
          <a:xfrm>
            <a:off x="381000" y="3124200"/>
            <a:ext cx="2362200" cy="3001963"/>
          </a:xfrm>
        </p:spPr>
        <p:txBody>
          <a:bodyPr/>
          <a:lstStyle/>
          <a:p>
            <a:pPr eaLnBrk="1" hangingPunct="1">
              <a:defRPr/>
            </a:pPr>
            <a:r>
              <a:rPr lang="en-US" altLang="en-US">
                <a:effectLst>
                  <a:outerShdw blurRad="38100" dist="38100" dir="2700000" algn="tl">
                    <a:srgbClr val="000000">
                      <a:alpha val="43137"/>
                    </a:srgbClr>
                  </a:outerShdw>
                </a:effectLst>
              </a:rPr>
              <a:t>This is self explanatory</a:t>
            </a:r>
          </a:p>
          <a:p>
            <a:pPr eaLnBrk="1" hangingPunct="1">
              <a:defRPr/>
            </a:pPr>
            <a:r>
              <a:rPr lang="en-US" altLang="en-US">
                <a:effectLst>
                  <a:outerShdw blurRad="38100" dist="38100" dir="2700000" algn="tl">
                    <a:srgbClr val="000000">
                      <a:alpha val="43137"/>
                    </a:srgbClr>
                  </a:outerShdw>
                </a:effectLst>
              </a:rPr>
              <a:t>Proves you have the experience to do the work </a:t>
            </a:r>
          </a:p>
        </p:txBody>
      </p:sp>
      <p:grpSp>
        <p:nvGrpSpPr>
          <p:cNvPr id="38916" name="Group 4"/>
          <p:cNvGrpSpPr>
            <a:grpSpLocks/>
          </p:cNvGrpSpPr>
          <p:nvPr/>
        </p:nvGrpSpPr>
        <p:grpSpPr bwMode="auto">
          <a:xfrm>
            <a:off x="2971800" y="2514600"/>
            <a:ext cx="5943600" cy="3810000"/>
            <a:chOff x="2971800" y="2514600"/>
            <a:chExt cx="5943600" cy="3810000"/>
          </a:xfrm>
        </p:grpSpPr>
        <p:cxnSp>
          <p:nvCxnSpPr>
            <p:cNvPr id="6" name="Straight Connector 5"/>
            <p:cNvCxnSpPr/>
            <p:nvPr/>
          </p:nvCxnSpPr>
          <p:spPr>
            <a:xfrm>
              <a:off x="3048000" y="283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314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346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378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410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0" y="441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0" y="473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505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0" y="537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568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0" y="600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0" y="632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71800" y="2514600"/>
              <a:ext cx="59436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8917" name="TextBox 18"/>
          <p:cNvSpPr txBox="1">
            <a:spLocks noChangeArrowheads="1"/>
          </p:cNvSpPr>
          <p:nvPr/>
        </p:nvSpPr>
        <p:spPr bwMode="auto">
          <a:xfrm>
            <a:off x="7510463" y="2603500"/>
            <a:ext cx="1481137" cy="215900"/>
          </a:xfrm>
          <a:prstGeom prst="rect">
            <a:avLst/>
          </a:prstGeom>
          <a:noFill/>
          <a:ln w="9525">
            <a:noFill/>
            <a:miter lim="800000"/>
            <a:headEnd/>
            <a:tailEnd/>
          </a:ln>
        </p:spPr>
        <p:txBody>
          <a:bodyPr wrap="none">
            <a:spAutoFit/>
          </a:bodyPr>
          <a:lstStyle/>
          <a:p>
            <a:r>
              <a:rPr lang="en-US" altLang="en-US" sz="800" b="1" i="1">
                <a:cs typeface="Arial" charset="0"/>
              </a:rPr>
              <a:t>NOTES AND WORKSPACE</a:t>
            </a:r>
          </a:p>
        </p:txBody>
      </p:sp>
      <p:sp>
        <p:nvSpPr>
          <p:cNvPr id="38918" name="Rectangle 23"/>
          <p:cNvSpPr>
            <a:spLocks noChangeArrowheads="1"/>
          </p:cNvSpPr>
          <p:nvPr/>
        </p:nvSpPr>
        <p:spPr bwMode="auto">
          <a:xfrm>
            <a:off x="3048000" y="808038"/>
            <a:ext cx="5943600" cy="2201862"/>
          </a:xfrm>
          <a:prstGeom prst="rect">
            <a:avLst/>
          </a:prstGeom>
          <a:noFill/>
          <a:ln w="9525">
            <a:noFill/>
            <a:miter lim="800000"/>
            <a:headEnd/>
            <a:tailEnd/>
          </a:ln>
        </p:spPr>
        <p:txBody>
          <a:bodyPr>
            <a:spAutoFit/>
          </a:bodyPr>
          <a:lstStyle/>
          <a:p>
            <a:pPr marL="231775" indent="-231775">
              <a:spcBef>
                <a:spcPts val="600"/>
              </a:spcBef>
            </a:pPr>
            <a:r>
              <a:rPr lang="en-US" altLang="en-US" sz="1600">
                <a:latin typeface="Georgia" pitchFamily="18" charset="0"/>
              </a:rPr>
              <a:t>-- Caterpillar back-hoe</a:t>
            </a:r>
          </a:p>
          <a:p>
            <a:pPr marL="231775" indent="-231775">
              <a:spcBef>
                <a:spcPts val="600"/>
              </a:spcBef>
            </a:pPr>
            <a:r>
              <a:rPr lang="en-US" altLang="en-US" sz="1600">
                <a:latin typeface="Georgia" pitchFamily="18" charset="0"/>
              </a:rPr>
              <a:t>-- Personal computer</a:t>
            </a:r>
          </a:p>
          <a:p>
            <a:pPr marL="231775" indent="-231775">
              <a:spcBef>
                <a:spcPts val="600"/>
              </a:spcBef>
            </a:pPr>
            <a:r>
              <a:rPr lang="en-US" altLang="en-US" sz="1600">
                <a:latin typeface="Georgia" pitchFamily="18" charset="0"/>
              </a:rPr>
              <a:t>-- Chainsaw</a:t>
            </a:r>
          </a:p>
          <a:p>
            <a:pPr marL="231775" indent="-231775">
              <a:spcBef>
                <a:spcPts val="600"/>
              </a:spcBef>
            </a:pPr>
            <a:r>
              <a:rPr lang="en-US" altLang="en-US" sz="1600">
                <a:latin typeface="Georgia" pitchFamily="18" charset="0"/>
              </a:rPr>
              <a:t>-- All types of woodworking tools to build and restore fine furniture</a:t>
            </a:r>
          </a:p>
          <a:p>
            <a:pPr marL="231775" indent="-231775">
              <a:spcBef>
                <a:spcPts val="600"/>
              </a:spcBef>
            </a:pPr>
            <a:endParaRPr lang="en-US" altLang="en-US" sz="1600">
              <a:latin typeface="Georgia" pitchFamily="18" charset="0"/>
            </a:endParaRPr>
          </a:p>
          <a:p>
            <a:pPr marL="231775" indent="-231775">
              <a:spcBef>
                <a:spcPts val="600"/>
              </a:spcBef>
            </a:pPr>
            <a:r>
              <a:rPr lang="en-US" altLang="en-US" sz="1600">
                <a:latin typeface="Georgia" pitchFamily="18" charset="0"/>
              </a:rPr>
              <a:t> </a:t>
            </a:r>
          </a:p>
        </p:txBody>
      </p:sp>
      <p:sp>
        <p:nvSpPr>
          <p:cNvPr id="38919" name="TextBox 28"/>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26</a:t>
            </a:r>
          </a:p>
        </p:txBody>
      </p:sp>
      <p:sp>
        <p:nvSpPr>
          <p:cNvPr id="30" name="Rectangle 29"/>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List personal interests and hobbies and other things you like to do</a:t>
            </a:r>
          </a:p>
        </p:txBody>
      </p:sp>
      <p:sp>
        <p:nvSpPr>
          <p:cNvPr id="39939" name="Text Placeholder 2"/>
          <p:cNvSpPr>
            <a:spLocks noGrp="1"/>
          </p:cNvSpPr>
          <p:nvPr>
            <p:ph type="body" idx="2"/>
          </p:nvPr>
        </p:nvSpPr>
        <p:spPr>
          <a:xfrm>
            <a:off x="381000" y="2667000"/>
            <a:ext cx="2362200" cy="3763963"/>
          </a:xfrm>
        </p:spPr>
        <p:txBody>
          <a:bodyPr/>
          <a:lstStyle/>
          <a:p>
            <a:pPr eaLnBrk="1" hangingPunct="1">
              <a:defRPr/>
            </a:pPr>
            <a:r>
              <a:rPr lang="en-US" altLang="en-US">
                <a:effectLst>
                  <a:outerShdw blurRad="38100" dist="38100" dir="2700000" algn="tl">
                    <a:srgbClr val="000000">
                      <a:alpha val="43137"/>
                    </a:srgbClr>
                  </a:outerShdw>
                </a:effectLst>
              </a:rPr>
              <a:t>When you are not working, what to you do or think about doing?</a:t>
            </a:r>
          </a:p>
          <a:p>
            <a:pPr eaLnBrk="1" hangingPunct="1">
              <a:defRPr/>
            </a:pPr>
            <a:r>
              <a:rPr lang="en-US" altLang="en-US">
                <a:effectLst>
                  <a:outerShdw blurRad="38100" dist="38100" dir="2700000" algn="tl">
                    <a:srgbClr val="000000">
                      <a:alpha val="43137"/>
                    </a:srgbClr>
                  </a:outerShdw>
                </a:effectLst>
              </a:rPr>
              <a:t>What floats your boat?</a:t>
            </a:r>
          </a:p>
          <a:p>
            <a:pPr eaLnBrk="1" hangingPunct="1">
              <a:defRPr/>
            </a:pPr>
            <a:r>
              <a:rPr lang="en-US" altLang="en-US">
                <a:effectLst>
                  <a:outerShdw blurRad="38100" dist="38100" dir="2700000" algn="tl">
                    <a:srgbClr val="000000">
                      <a:alpha val="43137"/>
                    </a:srgbClr>
                  </a:outerShdw>
                </a:effectLst>
              </a:rPr>
              <a:t>Try to show you are a well-rounded individual</a:t>
            </a:r>
          </a:p>
          <a:p>
            <a:pPr eaLnBrk="1" hangingPunct="1">
              <a:defRPr/>
            </a:pPr>
            <a:r>
              <a:rPr lang="en-US" altLang="en-US">
                <a:effectLst>
                  <a:outerShdw blurRad="38100" dist="38100" dir="2700000" algn="tl">
                    <a:srgbClr val="000000">
                      <a:alpha val="43137"/>
                    </a:srgbClr>
                  </a:outerShdw>
                </a:effectLst>
              </a:rPr>
              <a:t>Sometimes interviewer has a same interest; builds bridges</a:t>
            </a:r>
          </a:p>
          <a:p>
            <a:pPr eaLnBrk="1" hangingPunct="1">
              <a:defRPr/>
            </a:pPr>
            <a:r>
              <a:rPr lang="en-US" altLang="en-US">
                <a:effectLst>
                  <a:outerShdw blurRad="38100" dist="38100" dir="2700000" algn="tl">
                    <a:srgbClr val="000000">
                      <a:alpha val="43137"/>
                    </a:srgbClr>
                  </a:outerShdw>
                </a:effectLst>
              </a:rPr>
              <a:t>Interviewers need something to ‘break the ice’ in conversation</a:t>
            </a:r>
          </a:p>
        </p:txBody>
      </p:sp>
      <p:grpSp>
        <p:nvGrpSpPr>
          <p:cNvPr id="39940" name="Group 24"/>
          <p:cNvGrpSpPr>
            <a:grpSpLocks/>
          </p:cNvGrpSpPr>
          <p:nvPr/>
        </p:nvGrpSpPr>
        <p:grpSpPr bwMode="auto">
          <a:xfrm>
            <a:off x="2971800" y="3492500"/>
            <a:ext cx="6019800" cy="2857500"/>
            <a:chOff x="2971800" y="2514600"/>
            <a:chExt cx="6019800" cy="2857500"/>
          </a:xfrm>
        </p:grpSpPr>
        <p:grpSp>
          <p:nvGrpSpPr>
            <p:cNvPr id="39944" name="Group 4"/>
            <p:cNvGrpSpPr>
              <a:grpSpLocks/>
            </p:cNvGrpSpPr>
            <p:nvPr/>
          </p:nvGrpSpPr>
          <p:grpSpPr bwMode="auto">
            <a:xfrm>
              <a:off x="2971800" y="2514600"/>
              <a:ext cx="5943600" cy="2857500"/>
              <a:chOff x="2971800" y="2514600"/>
              <a:chExt cx="5943600" cy="2857500"/>
            </a:xfrm>
          </p:grpSpPr>
          <p:cxnSp>
            <p:nvCxnSpPr>
              <p:cNvPr id="6" name="Straight Connector 5"/>
              <p:cNvCxnSpPr/>
              <p:nvPr/>
            </p:nvCxnSpPr>
            <p:spPr>
              <a:xfrm>
                <a:off x="3048000" y="283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314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346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378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410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0" y="441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0" y="473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505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0" y="537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71800" y="2514600"/>
                <a:ext cx="59436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9945" name="TextBox 19"/>
            <p:cNvSpPr txBox="1">
              <a:spLocks noChangeArrowheads="1"/>
            </p:cNvSpPr>
            <p:nvPr/>
          </p:nvSpPr>
          <p:spPr bwMode="auto">
            <a:xfrm>
              <a:off x="7510104" y="2603956"/>
              <a:ext cx="1481496" cy="215444"/>
            </a:xfrm>
            <a:prstGeom prst="rect">
              <a:avLst/>
            </a:prstGeom>
            <a:noFill/>
            <a:ln w="9525">
              <a:noFill/>
              <a:miter lim="800000"/>
              <a:headEnd/>
              <a:tailEnd/>
            </a:ln>
          </p:spPr>
          <p:txBody>
            <a:bodyPr wrap="none">
              <a:spAutoFit/>
            </a:bodyPr>
            <a:lstStyle/>
            <a:p>
              <a:r>
                <a:rPr lang="en-US" altLang="en-US" sz="800" b="1" i="1">
                  <a:cs typeface="Arial" charset="0"/>
                </a:rPr>
                <a:t>NOTES AND WORKSPACE</a:t>
              </a:r>
            </a:p>
          </p:txBody>
        </p:sp>
      </p:grpSp>
      <p:sp>
        <p:nvSpPr>
          <p:cNvPr id="39941" name="Rectangle 1"/>
          <p:cNvSpPr>
            <a:spLocks noChangeArrowheads="1"/>
          </p:cNvSpPr>
          <p:nvPr/>
        </p:nvSpPr>
        <p:spPr bwMode="auto">
          <a:xfrm>
            <a:off x="2971800" y="635000"/>
            <a:ext cx="5867400" cy="2693988"/>
          </a:xfrm>
          <a:prstGeom prst="rect">
            <a:avLst/>
          </a:prstGeom>
          <a:noFill/>
          <a:ln w="9525">
            <a:noFill/>
            <a:miter lim="800000"/>
            <a:headEnd/>
            <a:tailEnd/>
          </a:ln>
        </p:spPr>
        <p:txBody>
          <a:bodyPr anchor="ctr">
            <a:spAutoFit/>
          </a:bodyPr>
          <a:lstStyle/>
          <a:p>
            <a:pPr marL="231775" indent="-231775">
              <a:spcBef>
                <a:spcPts val="600"/>
              </a:spcBef>
            </a:pPr>
            <a:r>
              <a:rPr lang="en-US" altLang="en-US">
                <a:latin typeface="Georgia" pitchFamily="18" charset="0"/>
                <a:cs typeface="Times New Roman" pitchFamily="18" charset="0"/>
              </a:rPr>
              <a:t>-- Enjoy volunteer / service activities.  </a:t>
            </a:r>
            <a:endParaRPr lang="en-US" altLang="en-US">
              <a:latin typeface="Georgia" pitchFamily="18" charset="0"/>
            </a:endParaRPr>
          </a:p>
          <a:p>
            <a:pPr marL="231775" indent="-231775">
              <a:spcBef>
                <a:spcPts val="600"/>
              </a:spcBef>
            </a:pPr>
            <a:r>
              <a:rPr lang="en-US" altLang="en-US">
                <a:latin typeface="Georgia" pitchFamily="18" charset="0"/>
                <a:cs typeface="Times New Roman" pitchFamily="18" charset="0"/>
              </a:rPr>
              <a:t>-- Married with children; enjoy family time.</a:t>
            </a:r>
          </a:p>
          <a:p>
            <a:pPr marL="231775" indent="-231775">
              <a:spcBef>
                <a:spcPts val="600"/>
              </a:spcBef>
            </a:pPr>
            <a:r>
              <a:rPr lang="en-US" altLang="en-US">
                <a:latin typeface="Georgia" pitchFamily="18" charset="0"/>
                <a:cs typeface="Times New Roman" pitchFamily="18" charset="0"/>
              </a:rPr>
              <a:t>-- Enjoy gardening and landscaping; hoping to develop small business at some future time.  </a:t>
            </a:r>
          </a:p>
          <a:p>
            <a:pPr marL="231775" indent="-231775">
              <a:spcBef>
                <a:spcPts val="600"/>
              </a:spcBef>
            </a:pPr>
            <a:r>
              <a:rPr lang="en-US" altLang="en-US">
                <a:latin typeface="Georgia" pitchFamily="18" charset="0"/>
                <a:cs typeface="Times New Roman" pitchFamily="18" charset="0"/>
              </a:rPr>
              <a:t>-- Committed to assisting previously incarcerated men and women achieve wholeness and fulfilled lives.  </a:t>
            </a:r>
          </a:p>
          <a:p>
            <a:pPr marL="231775" indent="-231775">
              <a:spcBef>
                <a:spcPts val="600"/>
              </a:spcBef>
            </a:pPr>
            <a:r>
              <a:rPr lang="en-US" altLang="en-US">
                <a:latin typeface="Georgia" pitchFamily="18" charset="0"/>
                <a:cs typeface="Times New Roman" pitchFamily="18" charset="0"/>
              </a:rPr>
              <a:t>-- Attend Rockview Presbyterian Church (PCA).  </a:t>
            </a:r>
          </a:p>
          <a:p>
            <a:pPr marL="231775" indent="-231775">
              <a:spcBef>
                <a:spcPts val="600"/>
              </a:spcBef>
            </a:pPr>
            <a:r>
              <a:rPr lang="en-US" altLang="en-US">
                <a:latin typeface="Georgia" pitchFamily="18" charset="0"/>
                <a:cs typeface="Times New Roman" pitchFamily="18" charset="0"/>
              </a:rPr>
              <a:t>-- Enjoy travel and reading.</a:t>
            </a:r>
            <a:endParaRPr lang="en-US" altLang="en-US">
              <a:latin typeface="Georgia" pitchFamily="18" charset="0"/>
            </a:endParaRPr>
          </a:p>
        </p:txBody>
      </p:sp>
      <p:sp>
        <p:nvSpPr>
          <p:cNvPr id="39942" name="TextBox 26"/>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27</a:t>
            </a:r>
          </a:p>
        </p:txBody>
      </p:sp>
      <p:sp>
        <p:nvSpPr>
          <p:cNvPr id="28" name="Rectangle 27"/>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Develop a list of personal references</a:t>
            </a:r>
          </a:p>
        </p:txBody>
      </p:sp>
      <p:sp>
        <p:nvSpPr>
          <p:cNvPr id="40963" name="Text Placeholder 2"/>
          <p:cNvSpPr>
            <a:spLocks noGrp="1"/>
          </p:cNvSpPr>
          <p:nvPr>
            <p:ph type="body" idx="2"/>
          </p:nvPr>
        </p:nvSpPr>
        <p:spPr>
          <a:xfrm>
            <a:off x="381000" y="2133600"/>
            <a:ext cx="2362200" cy="3992563"/>
          </a:xfrm>
        </p:spPr>
        <p:txBody>
          <a:bodyPr/>
          <a:lstStyle/>
          <a:p>
            <a:pPr eaLnBrk="1" hangingPunct="1">
              <a:defRPr/>
            </a:pPr>
            <a:r>
              <a:rPr lang="en-US" altLang="en-US">
                <a:effectLst>
                  <a:outerShdw blurRad="38100" dist="38100" dir="2700000" algn="tl">
                    <a:srgbClr val="000000">
                      <a:alpha val="43137"/>
                    </a:srgbClr>
                  </a:outerShdw>
                </a:effectLst>
              </a:rPr>
              <a:t>This is self explanatory</a:t>
            </a:r>
          </a:p>
          <a:p>
            <a:pPr eaLnBrk="1" hangingPunct="1">
              <a:defRPr/>
            </a:pPr>
            <a:r>
              <a:rPr lang="en-US" altLang="en-US">
                <a:effectLst>
                  <a:outerShdw blurRad="38100" dist="38100" dir="2700000" algn="tl">
                    <a:srgbClr val="000000">
                      <a:alpha val="43137"/>
                    </a:srgbClr>
                  </a:outerShdw>
                </a:effectLst>
              </a:rPr>
              <a:t>Have it ready to upload to a website</a:t>
            </a:r>
          </a:p>
          <a:p>
            <a:pPr eaLnBrk="1" hangingPunct="1">
              <a:defRPr/>
            </a:pPr>
            <a:r>
              <a:rPr lang="en-US" altLang="en-US">
                <a:effectLst>
                  <a:outerShdw blurRad="38100" dist="38100" dir="2700000" algn="tl">
                    <a:srgbClr val="000000">
                      <a:alpha val="43137"/>
                    </a:srgbClr>
                  </a:outerShdw>
                </a:effectLst>
              </a:rPr>
              <a:t>Have it ready to hand to an interviewer</a:t>
            </a:r>
          </a:p>
          <a:p>
            <a:pPr eaLnBrk="1" hangingPunct="1">
              <a:defRPr/>
            </a:pPr>
            <a:r>
              <a:rPr lang="en-US" altLang="en-US">
                <a:effectLst>
                  <a:outerShdw blurRad="38100" dist="38100" dir="2700000" algn="tl">
                    <a:srgbClr val="000000">
                      <a:alpha val="43137"/>
                    </a:srgbClr>
                  </a:outerShdw>
                </a:effectLst>
              </a:rPr>
              <a:t>OK to put “References provided on request”</a:t>
            </a:r>
          </a:p>
          <a:p>
            <a:pPr eaLnBrk="1" hangingPunct="1">
              <a:defRPr/>
            </a:pPr>
            <a:r>
              <a:rPr lang="en-US" altLang="en-US">
                <a:effectLst>
                  <a:outerShdw blurRad="38100" dist="38100" dir="2700000" algn="tl">
                    <a:srgbClr val="000000">
                      <a:alpha val="43137"/>
                    </a:srgbClr>
                  </a:outerShdw>
                </a:effectLst>
              </a:rPr>
              <a:t>Have handy when you go fill out applications</a:t>
            </a:r>
          </a:p>
          <a:p>
            <a:pPr eaLnBrk="1" hangingPunct="1">
              <a:defRPr/>
            </a:pPr>
            <a:r>
              <a:rPr lang="en-US" altLang="en-US">
                <a:effectLst>
                  <a:outerShdw blurRad="38100" dist="38100" dir="2700000" algn="tl">
                    <a:srgbClr val="000000">
                      <a:alpha val="43137"/>
                    </a:srgbClr>
                  </a:outerShdw>
                </a:effectLst>
              </a:rPr>
              <a:t>Don’t ever ask anyone to lie for you</a:t>
            </a:r>
          </a:p>
        </p:txBody>
      </p:sp>
      <p:grpSp>
        <p:nvGrpSpPr>
          <p:cNvPr id="40964" name="Group 4"/>
          <p:cNvGrpSpPr>
            <a:grpSpLocks/>
          </p:cNvGrpSpPr>
          <p:nvPr/>
        </p:nvGrpSpPr>
        <p:grpSpPr bwMode="auto">
          <a:xfrm>
            <a:off x="2971800" y="2514600"/>
            <a:ext cx="5943600" cy="3810000"/>
            <a:chOff x="2971800" y="2514600"/>
            <a:chExt cx="5943600" cy="3810000"/>
          </a:xfrm>
        </p:grpSpPr>
        <p:cxnSp>
          <p:nvCxnSpPr>
            <p:cNvPr id="6" name="Straight Connector 5"/>
            <p:cNvCxnSpPr/>
            <p:nvPr/>
          </p:nvCxnSpPr>
          <p:spPr>
            <a:xfrm>
              <a:off x="3048000" y="283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0" y="314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0" y="346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48000" y="378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048000" y="410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048000" y="441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48000" y="473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0" y="505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0" y="5372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5689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0" y="60071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0" y="6324600"/>
              <a:ext cx="5791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971800" y="2514600"/>
              <a:ext cx="5943600" cy="0"/>
            </a:xfrm>
            <a:prstGeom prst="line">
              <a:avLst/>
            </a:prstGeom>
            <a:ln w="571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40965" name="TextBox 18"/>
          <p:cNvSpPr txBox="1">
            <a:spLocks noChangeArrowheads="1"/>
          </p:cNvSpPr>
          <p:nvPr/>
        </p:nvSpPr>
        <p:spPr bwMode="auto">
          <a:xfrm>
            <a:off x="7510463" y="2603500"/>
            <a:ext cx="1481137" cy="215900"/>
          </a:xfrm>
          <a:prstGeom prst="rect">
            <a:avLst/>
          </a:prstGeom>
          <a:noFill/>
          <a:ln w="9525">
            <a:noFill/>
            <a:miter lim="800000"/>
            <a:headEnd/>
            <a:tailEnd/>
          </a:ln>
        </p:spPr>
        <p:txBody>
          <a:bodyPr wrap="none">
            <a:spAutoFit/>
          </a:bodyPr>
          <a:lstStyle/>
          <a:p>
            <a:r>
              <a:rPr lang="en-US" altLang="en-US" sz="800" b="1" i="1">
                <a:cs typeface="Arial" charset="0"/>
              </a:rPr>
              <a:t>NOTES AND WORKSPACE</a:t>
            </a:r>
          </a:p>
        </p:txBody>
      </p:sp>
      <p:sp>
        <p:nvSpPr>
          <p:cNvPr id="40966" name="TextBox 23"/>
          <p:cNvSpPr txBox="1">
            <a:spLocks noChangeArrowheads="1"/>
          </p:cNvSpPr>
          <p:nvPr/>
        </p:nvSpPr>
        <p:spPr bwMode="auto">
          <a:xfrm>
            <a:off x="3048000" y="647700"/>
            <a:ext cx="4298950" cy="1754188"/>
          </a:xfrm>
          <a:prstGeom prst="rect">
            <a:avLst/>
          </a:prstGeom>
          <a:noFill/>
          <a:ln w="9525">
            <a:noFill/>
            <a:miter lim="800000"/>
            <a:headEnd/>
            <a:tailEnd/>
          </a:ln>
        </p:spPr>
        <p:txBody>
          <a:bodyPr wrap="none">
            <a:spAutoFit/>
          </a:bodyPr>
          <a:lstStyle/>
          <a:p>
            <a:r>
              <a:rPr lang="en-US" altLang="en-US">
                <a:latin typeface="Georgia" pitchFamily="18" charset="0"/>
              </a:rPr>
              <a:t>-- Name</a:t>
            </a:r>
          </a:p>
          <a:p>
            <a:r>
              <a:rPr lang="en-US" altLang="en-US">
                <a:latin typeface="Georgia" pitchFamily="18" charset="0"/>
              </a:rPr>
              <a:t>-- Phone</a:t>
            </a:r>
          </a:p>
          <a:p>
            <a:r>
              <a:rPr lang="en-US" altLang="en-US">
                <a:latin typeface="Georgia" pitchFamily="18" charset="0"/>
              </a:rPr>
              <a:t>-- E-mail</a:t>
            </a:r>
          </a:p>
          <a:p>
            <a:r>
              <a:rPr lang="en-US" altLang="en-US">
                <a:latin typeface="Georgia" pitchFamily="18" charset="0"/>
              </a:rPr>
              <a:t>-- Address (if asked)</a:t>
            </a:r>
          </a:p>
          <a:p>
            <a:r>
              <a:rPr lang="en-US" altLang="en-US">
                <a:latin typeface="Georgia" pitchFamily="18" charset="0"/>
              </a:rPr>
              <a:t>-- Relationship to you</a:t>
            </a:r>
          </a:p>
          <a:p>
            <a:r>
              <a:rPr lang="en-US" altLang="en-US">
                <a:latin typeface="Georgia" pitchFamily="18" charset="0"/>
              </a:rPr>
              <a:t>-- How long have you known this person</a:t>
            </a:r>
          </a:p>
        </p:txBody>
      </p:sp>
      <p:sp>
        <p:nvSpPr>
          <p:cNvPr id="40967" name="TextBox 28"/>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28</a:t>
            </a:r>
          </a:p>
        </p:txBody>
      </p:sp>
      <p:sp>
        <p:nvSpPr>
          <p:cNvPr id="30" name="Rectangle 29"/>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Putting it all together </a:t>
            </a:r>
          </a:p>
        </p:txBody>
      </p:sp>
      <p:sp>
        <p:nvSpPr>
          <p:cNvPr id="41987" name="Text Placeholder 25"/>
          <p:cNvSpPr>
            <a:spLocks noGrp="1"/>
          </p:cNvSpPr>
          <p:nvPr>
            <p:ph type="body" idx="2"/>
          </p:nvPr>
        </p:nvSpPr>
        <p:spPr>
          <a:xfrm>
            <a:off x="381000" y="1828800"/>
            <a:ext cx="2362200" cy="4572000"/>
          </a:xfrm>
        </p:spPr>
        <p:txBody>
          <a:bodyPr/>
          <a:lstStyle/>
          <a:p>
            <a:pPr eaLnBrk="1" hangingPunct="1">
              <a:defRPr/>
            </a:pPr>
            <a:r>
              <a:rPr lang="en-US" altLang="en-US">
                <a:effectLst>
                  <a:outerShdw blurRad="38100" dist="38100" dir="2700000" algn="tl">
                    <a:srgbClr val="000000">
                      <a:alpha val="43137"/>
                    </a:srgbClr>
                  </a:outerShdw>
                </a:effectLst>
              </a:rPr>
              <a:t>Pull from answers to develop header of new resume and text for cover letters.  </a:t>
            </a:r>
          </a:p>
          <a:p>
            <a:pPr eaLnBrk="1" hangingPunct="1">
              <a:defRPr/>
            </a:pPr>
            <a:r>
              <a:rPr lang="en-US" altLang="en-US">
                <a:effectLst>
                  <a:outerShdw blurRad="38100" dist="38100" dir="2700000" algn="tl">
                    <a:srgbClr val="000000">
                      <a:alpha val="43137"/>
                    </a:srgbClr>
                  </a:outerShdw>
                </a:effectLst>
              </a:rPr>
              <a:t>Your documents must have your words and your thoughts, not anyone else’s, for them to rightly represent you.</a:t>
            </a:r>
          </a:p>
          <a:p>
            <a:pPr eaLnBrk="1" hangingPunct="1">
              <a:defRPr/>
            </a:pPr>
            <a:r>
              <a:rPr lang="en-US" altLang="en-US">
                <a:effectLst>
                  <a:outerShdw blurRad="38100" dist="38100" dir="2700000" algn="tl">
                    <a:srgbClr val="000000">
                      <a:alpha val="43137"/>
                    </a:srgbClr>
                  </a:outerShdw>
                </a:effectLst>
              </a:rPr>
              <a:t>Build a template using tables </a:t>
            </a:r>
          </a:p>
          <a:p>
            <a:pPr eaLnBrk="1" hangingPunct="1">
              <a:defRPr/>
            </a:pPr>
            <a:r>
              <a:rPr lang="en-US" altLang="en-US">
                <a:effectLst>
                  <a:outerShdw blurRad="38100" dist="38100" dir="2700000" algn="tl">
                    <a:srgbClr val="000000">
                      <a:alpha val="43137"/>
                    </a:srgbClr>
                  </a:outerShdw>
                </a:effectLst>
              </a:rPr>
              <a:t>(Use WORD then delete the lines…)</a:t>
            </a:r>
          </a:p>
          <a:p>
            <a:pPr eaLnBrk="1" hangingPunct="1">
              <a:defRPr/>
            </a:pPr>
            <a:r>
              <a:rPr lang="en-US" altLang="en-US">
                <a:effectLst>
                  <a:outerShdw blurRad="38100" dist="38100" dir="2700000" algn="tl">
                    <a:srgbClr val="000000">
                      <a:alpha val="43137"/>
                    </a:srgbClr>
                  </a:outerShdw>
                </a:effectLst>
              </a:rPr>
              <a:t>Be consistent with punctuation</a:t>
            </a:r>
          </a:p>
        </p:txBody>
      </p:sp>
      <p:pic>
        <p:nvPicPr>
          <p:cNvPr id="28" name="Picture 27" descr="AA Dummy Template.jpg"/>
          <p:cNvPicPr>
            <a:picLocks noChangeAspect="1"/>
          </p:cNvPicPr>
          <p:nvPr/>
        </p:nvPicPr>
        <p:blipFill>
          <a:blip r:embed="rId2" cstate="print"/>
          <a:stretch>
            <a:fillRect/>
          </a:stretch>
        </p:blipFill>
        <p:spPr>
          <a:xfrm>
            <a:off x="3570288" y="228600"/>
            <a:ext cx="4887912" cy="6324600"/>
          </a:xfrm>
          <a:prstGeom prst="rect">
            <a:avLst/>
          </a:prstGeom>
          <a:ln>
            <a:solidFill>
              <a:schemeClr val="tx1">
                <a:lumMod val="50000"/>
                <a:lumOff val="50000"/>
              </a:schemeClr>
            </a:solidFill>
          </a:ln>
        </p:spPr>
      </p:pic>
      <p:sp>
        <p:nvSpPr>
          <p:cNvPr id="41989" name="TextBox 12"/>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29</a:t>
            </a:r>
          </a:p>
        </p:txBody>
      </p:sp>
      <p:sp>
        <p:nvSpPr>
          <p:cNvPr id="14" name="Rectangle 13"/>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eaLnBrk="1" hangingPunct="1"/>
            <a:r>
              <a:rPr lang="en-US" altLang="en-US">
                <a:solidFill>
                  <a:srgbClr val="7B9899"/>
                </a:solidFill>
              </a:rPr>
              <a:t>Job Search Fundamentals</a:t>
            </a:r>
          </a:p>
        </p:txBody>
      </p:sp>
      <p:sp>
        <p:nvSpPr>
          <p:cNvPr id="15363" name="Content Placeholder 2"/>
          <p:cNvSpPr>
            <a:spLocks noGrp="1"/>
          </p:cNvSpPr>
          <p:nvPr>
            <p:ph sz="quarter" idx="1"/>
          </p:nvPr>
        </p:nvSpPr>
        <p:spPr>
          <a:xfrm>
            <a:off x="301625" y="1600200"/>
            <a:ext cx="8504238" cy="4572000"/>
          </a:xfrm>
        </p:spPr>
        <p:txBody>
          <a:bodyPr/>
          <a:lstStyle/>
          <a:p>
            <a:pPr eaLnBrk="1" hangingPunct="1"/>
            <a:r>
              <a:rPr lang="en-US" altLang="en-US"/>
              <a:t>Resume</a:t>
            </a:r>
          </a:p>
          <a:p>
            <a:pPr eaLnBrk="1" hangingPunct="1"/>
            <a:r>
              <a:rPr lang="en-US" altLang="en-US"/>
              <a:t>Cover letter</a:t>
            </a:r>
          </a:p>
          <a:p>
            <a:pPr eaLnBrk="1" hangingPunct="1"/>
            <a:r>
              <a:rPr lang="en-US" altLang="en-US"/>
              <a:t>Interview</a:t>
            </a:r>
          </a:p>
          <a:p>
            <a:pPr eaLnBrk="1" hangingPunct="1"/>
            <a:r>
              <a:rPr lang="en-US" altLang="en-US"/>
              <a:t>Follow-up</a:t>
            </a:r>
          </a:p>
          <a:p>
            <a:pPr eaLnBrk="1" hangingPunct="1"/>
            <a:r>
              <a:rPr lang="en-US" altLang="en-US"/>
              <a:t>Understanding that this is a campaign, not a one-time shot</a:t>
            </a:r>
          </a:p>
          <a:p>
            <a:pPr eaLnBrk="1" hangingPunct="1"/>
            <a:r>
              <a:rPr lang="en-US" altLang="en-US"/>
              <a:t>Good preparation is a key to your success</a:t>
            </a:r>
          </a:p>
          <a:p>
            <a:pPr eaLnBrk="1" hangingPunct="1"/>
            <a:r>
              <a:rPr lang="en-US" altLang="en-US"/>
              <a:t>Know that the root of our success and our sanity lies with the source of everything good in our lives -- God</a:t>
            </a:r>
          </a:p>
        </p:txBody>
      </p:sp>
      <p:pic>
        <p:nvPicPr>
          <p:cNvPr id="15364" name="Picture 64"/>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917191" y="228600"/>
            <a:ext cx="2024742" cy="685800"/>
          </a:xfrm>
          <a:prstGeom prst="rect">
            <a:avLst/>
          </a:prstGeom>
          <a:noFill/>
          <a:ln w="9525">
            <a:noFill/>
            <a:miter lim="800000"/>
            <a:headEnd/>
            <a:tailEnd/>
          </a:ln>
        </p:spPr>
      </p:pic>
      <p:sp>
        <p:nvSpPr>
          <p:cNvPr id="15365" name="TextBox 14"/>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3</a:t>
            </a:r>
          </a:p>
        </p:txBody>
      </p:sp>
      <p:sp>
        <p:nvSpPr>
          <p:cNvPr id="16" name="Rectangle 15"/>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Content Placeholder 51" descr="AA Sample Resume - simple.jpg"/>
          <p:cNvPicPr>
            <a:picLocks noGrp="1" noChangeAspect="1"/>
          </p:cNvPicPr>
          <p:nvPr>
            <p:ph sz="quarter" idx="1"/>
          </p:nvPr>
        </p:nvPicPr>
        <p:blipFill>
          <a:blip r:embed="rId2" cstate="print"/>
          <a:stretch>
            <a:fillRect/>
          </a:stretch>
        </p:blipFill>
        <p:spPr>
          <a:xfrm>
            <a:off x="3500438" y="228600"/>
            <a:ext cx="4957762" cy="6416675"/>
          </a:xfrm>
          <a:ln>
            <a:solidFill>
              <a:schemeClr val="tx1">
                <a:lumMod val="50000"/>
                <a:lumOff val="50000"/>
              </a:schemeClr>
            </a:solidFill>
          </a:ln>
        </p:spPr>
      </p:pic>
      <p:sp>
        <p:nvSpPr>
          <p:cNvPr id="43011"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Putting it all together </a:t>
            </a:r>
          </a:p>
        </p:txBody>
      </p:sp>
      <p:sp>
        <p:nvSpPr>
          <p:cNvPr id="43012" name="Text Placeholder 2"/>
          <p:cNvSpPr>
            <a:spLocks noGrp="1"/>
          </p:cNvSpPr>
          <p:nvPr>
            <p:ph type="body" idx="2"/>
          </p:nvPr>
        </p:nvSpPr>
        <p:spPr>
          <a:xfrm>
            <a:off x="152400" y="1727200"/>
            <a:ext cx="2362200" cy="334963"/>
          </a:xfrm>
        </p:spPr>
        <p:txBody>
          <a:bodyPr/>
          <a:lstStyle/>
          <a:p>
            <a:pPr algn="r" eaLnBrk="1" hangingPunct="1">
              <a:defRPr/>
            </a:pPr>
            <a:r>
              <a:rPr lang="en-US" altLang="en-US">
                <a:effectLst>
                  <a:outerShdw blurRad="38100" dist="38100" dir="2700000" algn="tl">
                    <a:srgbClr val="000000">
                      <a:alpha val="43137"/>
                    </a:srgbClr>
                  </a:outerShdw>
                </a:effectLst>
              </a:rPr>
              <a:t>Contact block</a:t>
            </a:r>
          </a:p>
        </p:txBody>
      </p:sp>
      <p:sp>
        <p:nvSpPr>
          <p:cNvPr id="7" name="Text Placeholder 2"/>
          <p:cNvSpPr txBox="1">
            <a:spLocks/>
          </p:cNvSpPr>
          <p:nvPr/>
        </p:nvSpPr>
        <p:spPr>
          <a:xfrm>
            <a:off x="152400" y="2170113"/>
            <a:ext cx="2362200" cy="334962"/>
          </a:xfrm>
          <a:prstGeom prst="rect">
            <a:avLst/>
          </a:prstGeom>
        </p:spPr>
        <p:txBody>
          <a:bodyPr>
            <a:normAutofit lnSpcReduction="10000"/>
          </a:bodyPr>
          <a:lstStyle/>
          <a:p>
            <a:pPr algn="r" fontAlgn="auto">
              <a:spcBef>
                <a:spcPct val="20000"/>
              </a:spcBef>
              <a:spcAft>
                <a:spcPts val="1000"/>
              </a:spcAft>
              <a:buClr>
                <a:schemeClr val="accent1"/>
              </a:buClr>
              <a:buSzPct val="85000"/>
              <a:buFont typeface="Wingdings 2"/>
              <a:buNone/>
              <a:defRPr/>
            </a:pPr>
            <a:r>
              <a:rPr lang="en-US" sz="1600">
                <a:solidFill>
                  <a:srgbClr val="FFFFFF"/>
                </a:solidFill>
                <a:effectLst>
                  <a:outerShdw blurRad="38100" dist="38100" dir="2700000" algn="tl">
                    <a:srgbClr val="000000">
                      <a:alpha val="43137"/>
                    </a:srgbClr>
                  </a:outerShdw>
                </a:effectLst>
                <a:latin typeface="+mn-lt"/>
              </a:rPr>
              <a:t>Three adjectives</a:t>
            </a:r>
          </a:p>
        </p:txBody>
      </p:sp>
      <p:sp>
        <p:nvSpPr>
          <p:cNvPr id="9" name="Text Placeholder 2"/>
          <p:cNvSpPr txBox="1">
            <a:spLocks/>
          </p:cNvSpPr>
          <p:nvPr/>
        </p:nvSpPr>
        <p:spPr>
          <a:xfrm>
            <a:off x="152400" y="2611438"/>
            <a:ext cx="2362200" cy="334962"/>
          </a:xfrm>
          <a:prstGeom prst="rect">
            <a:avLst/>
          </a:prstGeom>
        </p:spPr>
        <p:txBody>
          <a:bodyPr>
            <a:normAutofit lnSpcReduction="10000"/>
          </a:bodyPr>
          <a:lstStyle/>
          <a:p>
            <a:pPr algn="r" fontAlgn="auto">
              <a:spcBef>
                <a:spcPct val="20000"/>
              </a:spcBef>
              <a:spcAft>
                <a:spcPts val="1000"/>
              </a:spcAft>
              <a:buClr>
                <a:schemeClr val="accent1"/>
              </a:buClr>
              <a:buSzPct val="85000"/>
              <a:buFont typeface="Wingdings 2"/>
              <a:buNone/>
              <a:defRPr/>
            </a:pPr>
            <a:r>
              <a:rPr lang="en-US" sz="1600">
                <a:solidFill>
                  <a:srgbClr val="FFFFFF"/>
                </a:solidFill>
                <a:effectLst>
                  <a:outerShdw blurRad="38100" dist="38100" dir="2700000" algn="tl">
                    <a:srgbClr val="000000">
                      <a:alpha val="43137"/>
                    </a:srgbClr>
                  </a:outerShdw>
                </a:effectLst>
                <a:latin typeface="+mn-lt"/>
              </a:rPr>
              <a:t>Working with people</a:t>
            </a:r>
          </a:p>
        </p:txBody>
      </p:sp>
      <p:sp>
        <p:nvSpPr>
          <p:cNvPr id="10" name="Text Placeholder 2"/>
          <p:cNvSpPr txBox="1">
            <a:spLocks/>
          </p:cNvSpPr>
          <p:nvPr/>
        </p:nvSpPr>
        <p:spPr>
          <a:xfrm>
            <a:off x="152400" y="3054350"/>
            <a:ext cx="2362200" cy="334963"/>
          </a:xfrm>
          <a:prstGeom prst="rect">
            <a:avLst/>
          </a:prstGeom>
        </p:spPr>
        <p:txBody>
          <a:bodyPr>
            <a:normAutofit lnSpcReduction="10000"/>
          </a:bodyPr>
          <a:lstStyle/>
          <a:p>
            <a:pPr algn="r" fontAlgn="auto">
              <a:spcBef>
                <a:spcPct val="20000"/>
              </a:spcBef>
              <a:spcAft>
                <a:spcPts val="1000"/>
              </a:spcAft>
              <a:buClr>
                <a:schemeClr val="accent1"/>
              </a:buClr>
              <a:buSzPct val="85000"/>
              <a:buFont typeface="Wingdings 2"/>
              <a:buNone/>
              <a:defRPr/>
            </a:pPr>
            <a:r>
              <a:rPr lang="en-US" sz="1600">
                <a:solidFill>
                  <a:srgbClr val="FFFFFF"/>
                </a:solidFill>
                <a:effectLst>
                  <a:outerShdw blurRad="38100" dist="38100" dir="2700000" algn="tl">
                    <a:srgbClr val="000000">
                      <a:alpha val="43137"/>
                    </a:srgbClr>
                  </a:outerShdw>
                </a:effectLst>
                <a:latin typeface="+mn-lt"/>
              </a:rPr>
              <a:t>Experience</a:t>
            </a:r>
          </a:p>
        </p:txBody>
      </p:sp>
      <p:sp>
        <p:nvSpPr>
          <p:cNvPr id="11" name="Text Placeholder 2"/>
          <p:cNvSpPr txBox="1">
            <a:spLocks/>
          </p:cNvSpPr>
          <p:nvPr/>
        </p:nvSpPr>
        <p:spPr>
          <a:xfrm>
            <a:off x="152400" y="3495675"/>
            <a:ext cx="2362200" cy="334963"/>
          </a:xfrm>
          <a:prstGeom prst="rect">
            <a:avLst/>
          </a:prstGeom>
        </p:spPr>
        <p:txBody>
          <a:bodyPr>
            <a:normAutofit lnSpcReduction="10000"/>
          </a:bodyPr>
          <a:lstStyle/>
          <a:p>
            <a:pPr algn="r" fontAlgn="auto">
              <a:spcBef>
                <a:spcPct val="20000"/>
              </a:spcBef>
              <a:spcAft>
                <a:spcPts val="1000"/>
              </a:spcAft>
              <a:buClr>
                <a:schemeClr val="accent1"/>
              </a:buClr>
              <a:buSzPct val="85000"/>
              <a:buFont typeface="Wingdings 2"/>
              <a:buNone/>
              <a:defRPr/>
            </a:pPr>
            <a:r>
              <a:rPr lang="en-US" sz="1600">
                <a:solidFill>
                  <a:srgbClr val="FFFFFF"/>
                </a:solidFill>
                <a:effectLst>
                  <a:outerShdw blurRad="38100" dist="38100" dir="2700000" algn="tl">
                    <a:srgbClr val="000000">
                      <a:alpha val="43137"/>
                    </a:srgbClr>
                  </a:outerShdw>
                </a:effectLst>
                <a:latin typeface="+mn-lt"/>
              </a:rPr>
              <a:t>Character statements</a:t>
            </a:r>
          </a:p>
        </p:txBody>
      </p:sp>
      <p:sp>
        <p:nvSpPr>
          <p:cNvPr id="12" name="Text Placeholder 2"/>
          <p:cNvSpPr txBox="1">
            <a:spLocks/>
          </p:cNvSpPr>
          <p:nvPr/>
        </p:nvSpPr>
        <p:spPr>
          <a:xfrm>
            <a:off x="152400" y="3937000"/>
            <a:ext cx="2362200" cy="334963"/>
          </a:xfrm>
          <a:prstGeom prst="rect">
            <a:avLst/>
          </a:prstGeom>
        </p:spPr>
        <p:txBody>
          <a:bodyPr>
            <a:normAutofit lnSpcReduction="10000"/>
          </a:bodyPr>
          <a:lstStyle/>
          <a:p>
            <a:pPr algn="r" fontAlgn="auto">
              <a:spcBef>
                <a:spcPct val="20000"/>
              </a:spcBef>
              <a:spcAft>
                <a:spcPts val="1000"/>
              </a:spcAft>
              <a:buClr>
                <a:schemeClr val="accent1"/>
              </a:buClr>
              <a:buSzPct val="85000"/>
              <a:buFont typeface="Wingdings 2"/>
              <a:buNone/>
              <a:defRPr/>
            </a:pPr>
            <a:r>
              <a:rPr lang="en-US" sz="1600">
                <a:solidFill>
                  <a:srgbClr val="FFFFFF"/>
                </a:solidFill>
                <a:effectLst>
                  <a:outerShdw blurRad="38100" dist="38100" dir="2700000" algn="tl">
                    <a:srgbClr val="000000">
                      <a:alpha val="43137"/>
                    </a:srgbClr>
                  </a:outerShdw>
                </a:effectLst>
                <a:latin typeface="+mn-lt"/>
              </a:rPr>
              <a:t>Work desired</a:t>
            </a:r>
          </a:p>
        </p:txBody>
      </p:sp>
      <p:sp>
        <p:nvSpPr>
          <p:cNvPr id="13" name="Text Placeholder 2"/>
          <p:cNvSpPr txBox="1">
            <a:spLocks/>
          </p:cNvSpPr>
          <p:nvPr/>
        </p:nvSpPr>
        <p:spPr>
          <a:xfrm>
            <a:off x="152400" y="4379913"/>
            <a:ext cx="2362200" cy="334962"/>
          </a:xfrm>
          <a:prstGeom prst="rect">
            <a:avLst/>
          </a:prstGeom>
        </p:spPr>
        <p:txBody>
          <a:bodyPr>
            <a:normAutofit lnSpcReduction="10000"/>
          </a:bodyPr>
          <a:lstStyle/>
          <a:p>
            <a:pPr algn="r" fontAlgn="auto">
              <a:spcBef>
                <a:spcPct val="20000"/>
              </a:spcBef>
              <a:spcAft>
                <a:spcPts val="1000"/>
              </a:spcAft>
              <a:buClr>
                <a:schemeClr val="accent1"/>
              </a:buClr>
              <a:buSzPct val="85000"/>
              <a:buFont typeface="Wingdings 2"/>
              <a:buNone/>
              <a:defRPr/>
            </a:pPr>
            <a:r>
              <a:rPr lang="en-US" sz="1600">
                <a:solidFill>
                  <a:srgbClr val="FFFFFF"/>
                </a:solidFill>
                <a:effectLst>
                  <a:outerShdw blurRad="38100" dist="38100" dir="2700000" algn="tl">
                    <a:srgbClr val="000000">
                      <a:alpha val="43137"/>
                    </a:srgbClr>
                  </a:outerShdw>
                </a:effectLst>
                <a:latin typeface="+mn-lt"/>
              </a:rPr>
              <a:t>Focus on skills</a:t>
            </a:r>
          </a:p>
        </p:txBody>
      </p:sp>
      <p:sp>
        <p:nvSpPr>
          <p:cNvPr id="14" name="Text Placeholder 2"/>
          <p:cNvSpPr txBox="1">
            <a:spLocks/>
          </p:cNvSpPr>
          <p:nvPr/>
        </p:nvSpPr>
        <p:spPr>
          <a:xfrm>
            <a:off x="152400" y="4821238"/>
            <a:ext cx="2362200" cy="334962"/>
          </a:xfrm>
          <a:prstGeom prst="rect">
            <a:avLst/>
          </a:prstGeom>
        </p:spPr>
        <p:txBody>
          <a:bodyPr>
            <a:normAutofit lnSpcReduction="10000"/>
          </a:bodyPr>
          <a:lstStyle/>
          <a:p>
            <a:pPr algn="r" fontAlgn="auto">
              <a:spcBef>
                <a:spcPct val="20000"/>
              </a:spcBef>
              <a:spcAft>
                <a:spcPts val="1000"/>
              </a:spcAft>
              <a:buClr>
                <a:schemeClr val="accent1"/>
              </a:buClr>
              <a:buSzPct val="85000"/>
              <a:buFont typeface="Wingdings 2"/>
              <a:buNone/>
              <a:defRPr/>
            </a:pPr>
            <a:r>
              <a:rPr lang="en-US" sz="1600">
                <a:solidFill>
                  <a:srgbClr val="FFFFFF"/>
                </a:solidFill>
                <a:effectLst>
                  <a:outerShdw blurRad="38100" dist="38100" dir="2700000" algn="tl">
                    <a:srgbClr val="000000">
                      <a:alpha val="43137"/>
                    </a:srgbClr>
                  </a:outerShdw>
                </a:effectLst>
                <a:latin typeface="+mn-lt"/>
              </a:rPr>
              <a:t>Previous employers</a:t>
            </a:r>
          </a:p>
        </p:txBody>
      </p:sp>
      <p:sp>
        <p:nvSpPr>
          <p:cNvPr id="15" name="Text Placeholder 2"/>
          <p:cNvSpPr txBox="1">
            <a:spLocks/>
          </p:cNvSpPr>
          <p:nvPr/>
        </p:nvSpPr>
        <p:spPr>
          <a:xfrm>
            <a:off x="152400" y="5264150"/>
            <a:ext cx="2362200" cy="334963"/>
          </a:xfrm>
          <a:prstGeom prst="rect">
            <a:avLst/>
          </a:prstGeom>
        </p:spPr>
        <p:txBody>
          <a:bodyPr>
            <a:normAutofit lnSpcReduction="10000"/>
          </a:bodyPr>
          <a:lstStyle/>
          <a:p>
            <a:pPr algn="r" fontAlgn="auto">
              <a:spcBef>
                <a:spcPct val="20000"/>
              </a:spcBef>
              <a:spcAft>
                <a:spcPts val="1000"/>
              </a:spcAft>
              <a:buClr>
                <a:schemeClr val="accent1"/>
              </a:buClr>
              <a:buSzPct val="85000"/>
              <a:buFont typeface="Wingdings 2"/>
              <a:buNone/>
              <a:defRPr/>
            </a:pPr>
            <a:r>
              <a:rPr lang="en-US" sz="1600">
                <a:solidFill>
                  <a:srgbClr val="FFFFFF"/>
                </a:solidFill>
                <a:effectLst>
                  <a:outerShdw blurRad="38100" dist="38100" dir="2700000" algn="tl">
                    <a:srgbClr val="000000">
                      <a:alpha val="43137"/>
                    </a:srgbClr>
                  </a:outerShdw>
                </a:effectLst>
                <a:latin typeface="+mn-lt"/>
              </a:rPr>
              <a:t>Education and training</a:t>
            </a:r>
          </a:p>
        </p:txBody>
      </p:sp>
      <p:sp>
        <p:nvSpPr>
          <p:cNvPr id="16" name="Text Placeholder 2"/>
          <p:cNvSpPr txBox="1">
            <a:spLocks/>
          </p:cNvSpPr>
          <p:nvPr/>
        </p:nvSpPr>
        <p:spPr>
          <a:xfrm>
            <a:off x="152400" y="5705475"/>
            <a:ext cx="2362200" cy="334963"/>
          </a:xfrm>
          <a:prstGeom prst="rect">
            <a:avLst/>
          </a:prstGeom>
        </p:spPr>
        <p:txBody>
          <a:bodyPr>
            <a:normAutofit lnSpcReduction="10000"/>
          </a:bodyPr>
          <a:lstStyle/>
          <a:p>
            <a:pPr algn="r" fontAlgn="auto">
              <a:spcBef>
                <a:spcPct val="20000"/>
              </a:spcBef>
              <a:spcAft>
                <a:spcPts val="1000"/>
              </a:spcAft>
              <a:buClr>
                <a:schemeClr val="accent1"/>
              </a:buClr>
              <a:buSzPct val="85000"/>
              <a:buFont typeface="Wingdings 2"/>
              <a:buNone/>
              <a:defRPr/>
            </a:pPr>
            <a:r>
              <a:rPr lang="en-US" sz="1600">
                <a:solidFill>
                  <a:srgbClr val="FFFFFF"/>
                </a:solidFill>
                <a:effectLst>
                  <a:outerShdw blurRad="38100" dist="38100" dir="2700000" algn="tl">
                    <a:srgbClr val="000000">
                      <a:alpha val="43137"/>
                    </a:srgbClr>
                  </a:outerShdw>
                </a:effectLst>
                <a:latin typeface="+mn-lt"/>
              </a:rPr>
              <a:t>Personal situation</a:t>
            </a:r>
          </a:p>
        </p:txBody>
      </p:sp>
      <p:sp>
        <p:nvSpPr>
          <p:cNvPr id="17" name="Text Placeholder 2"/>
          <p:cNvSpPr txBox="1">
            <a:spLocks/>
          </p:cNvSpPr>
          <p:nvPr/>
        </p:nvSpPr>
        <p:spPr>
          <a:xfrm>
            <a:off x="152400" y="6096000"/>
            <a:ext cx="2362200" cy="334963"/>
          </a:xfrm>
          <a:prstGeom prst="rect">
            <a:avLst/>
          </a:prstGeom>
        </p:spPr>
        <p:txBody>
          <a:bodyPr/>
          <a:lstStyle/>
          <a:p>
            <a:pPr algn="r" fontAlgn="auto">
              <a:spcBef>
                <a:spcPct val="20000"/>
              </a:spcBef>
              <a:spcAft>
                <a:spcPts val="1000"/>
              </a:spcAft>
              <a:buClr>
                <a:schemeClr val="accent1"/>
              </a:buClr>
              <a:buSzPct val="85000"/>
              <a:buFont typeface="Wingdings 2"/>
              <a:buNone/>
              <a:defRPr/>
            </a:pPr>
            <a:r>
              <a:rPr lang="en-US" sz="1600">
                <a:solidFill>
                  <a:srgbClr val="FFFFFF"/>
                </a:solidFill>
                <a:effectLst>
                  <a:outerShdw blurRad="38100" dist="38100" dir="2700000" algn="tl">
                    <a:srgbClr val="000000">
                      <a:alpha val="43137"/>
                    </a:srgbClr>
                  </a:outerShdw>
                </a:effectLst>
                <a:latin typeface="+mn-lt"/>
              </a:rPr>
              <a:t>References</a:t>
            </a:r>
          </a:p>
        </p:txBody>
      </p:sp>
      <p:cxnSp>
        <p:nvCxnSpPr>
          <p:cNvPr id="24" name="Straight Arrow Connector 23"/>
          <p:cNvCxnSpPr>
            <a:stCxn id="7" idx="3"/>
          </p:cNvCxnSpPr>
          <p:nvPr/>
        </p:nvCxnSpPr>
        <p:spPr>
          <a:xfrm flipV="1">
            <a:off x="2514600" y="1143000"/>
            <a:ext cx="1371600" cy="1193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9" idx="3"/>
          </p:cNvCxnSpPr>
          <p:nvPr/>
        </p:nvCxnSpPr>
        <p:spPr>
          <a:xfrm flipV="1">
            <a:off x="2514600" y="1143000"/>
            <a:ext cx="3048000" cy="16367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stCxn id="10" idx="3"/>
          </p:cNvCxnSpPr>
          <p:nvPr/>
        </p:nvCxnSpPr>
        <p:spPr>
          <a:xfrm flipV="1">
            <a:off x="2514600" y="1143000"/>
            <a:ext cx="3581400" cy="20780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a:stCxn id="11" idx="3"/>
          </p:cNvCxnSpPr>
          <p:nvPr/>
        </p:nvCxnSpPr>
        <p:spPr>
          <a:xfrm flipV="1">
            <a:off x="2514600" y="1295400"/>
            <a:ext cx="3581400" cy="23685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2" idx="3"/>
          </p:cNvCxnSpPr>
          <p:nvPr/>
        </p:nvCxnSpPr>
        <p:spPr>
          <a:xfrm flipV="1">
            <a:off x="2514600" y="1371600"/>
            <a:ext cx="1371600" cy="2733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13" idx="3"/>
          </p:cNvCxnSpPr>
          <p:nvPr/>
        </p:nvCxnSpPr>
        <p:spPr>
          <a:xfrm flipV="1">
            <a:off x="2514600" y="1752600"/>
            <a:ext cx="1524000" cy="2794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14" idx="3"/>
          </p:cNvCxnSpPr>
          <p:nvPr/>
        </p:nvCxnSpPr>
        <p:spPr>
          <a:xfrm flipV="1">
            <a:off x="2514600" y="3810000"/>
            <a:ext cx="1371600" cy="11795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15" idx="3"/>
          </p:cNvCxnSpPr>
          <p:nvPr/>
        </p:nvCxnSpPr>
        <p:spPr>
          <a:xfrm flipV="1">
            <a:off x="2514600" y="4572000"/>
            <a:ext cx="1371600" cy="8588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6" idx="3"/>
          </p:cNvCxnSpPr>
          <p:nvPr/>
        </p:nvCxnSpPr>
        <p:spPr>
          <a:xfrm>
            <a:off x="2514600" y="5873750"/>
            <a:ext cx="1371600" cy="22225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17" idx="3"/>
          </p:cNvCxnSpPr>
          <p:nvPr/>
        </p:nvCxnSpPr>
        <p:spPr>
          <a:xfrm>
            <a:off x="2514600" y="6264275"/>
            <a:ext cx="1371600" cy="95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Curved Connector 68"/>
          <p:cNvCxnSpPr>
            <a:stCxn id="43012" idx="3"/>
          </p:cNvCxnSpPr>
          <p:nvPr/>
        </p:nvCxnSpPr>
        <p:spPr>
          <a:xfrm flipV="1">
            <a:off x="2514600" y="685800"/>
            <a:ext cx="2743200" cy="1209675"/>
          </a:xfrm>
          <a:prstGeom prst="curvedConnector3">
            <a:avLst>
              <a:gd name="adj1" fmla="val 26057"/>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034" name="TextBox 33"/>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30</a:t>
            </a:r>
          </a:p>
        </p:txBody>
      </p:sp>
      <p:sp>
        <p:nvSpPr>
          <p:cNvPr id="35" name="Rectangle 34"/>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Putting it all together </a:t>
            </a:r>
          </a:p>
        </p:txBody>
      </p:sp>
      <p:pic>
        <p:nvPicPr>
          <p:cNvPr id="30" name="Content Placeholder 29" descr="AA Sample Resume - Insurance.jpg"/>
          <p:cNvPicPr>
            <a:picLocks noGrp="1" noChangeAspect="1"/>
          </p:cNvPicPr>
          <p:nvPr>
            <p:ph sz="quarter" idx="1"/>
          </p:nvPr>
        </p:nvPicPr>
        <p:blipFill>
          <a:blip r:embed="rId2" cstate="print"/>
          <a:stretch>
            <a:fillRect/>
          </a:stretch>
        </p:blipFill>
        <p:spPr>
          <a:xfrm>
            <a:off x="3505200" y="234950"/>
            <a:ext cx="4953000" cy="6410325"/>
          </a:xfrm>
          <a:ln>
            <a:solidFill>
              <a:schemeClr val="tx1">
                <a:lumMod val="50000"/>
                <a:lumOff val="50000"/>
              </a:schemeClr>
            </a:solidFill>
          </a:ln>
        </p:spPr>
      </p:pic>
      <p:sp>
        <p:nvSpPr>
          <p:cNvPr id="44036" name="Text Placeholder 2"/>
          <p:cNvSpPr>
            <a:spLocks noGrp="1"/>
          </p:cNvSpPr>
          <p:nvPr>
            <p:ph type="body" idx="2"/>
          </p:nvPr>
        </p:nvSpPr>
        <p:spPr>
          <a:xfrm>
            <a:off x="152400" y="1966913"/>
            <a:ext cx="2362200" cy="334962"/>
          </a:xfrm>
        </p:spPr>
        <p:txBody>
          <a:bodyPr/>
          <a:lstStyle/>
          <a:p>
            <a:pPr algn="r" eaLnBrk="1" hangingPunct="1">
              <a:defRPr/>
            </a:pPr>
            <a:r>
              <a:rPr lang="en-US" altLang="en-US">
                <a:effectLst>
                  <a:outerShdw blurRad="38100" dist="38100" dir="2700000" algn="tl">
                    <a:srgbClr val="000000">
                      <a:alpha val="43137"/>
                    </a:srgbClr>
                  </a:outerShdw>
                </a:effectLst>
              </a:rPr>
              <a:t>Adapted to fit situation</a:t>
            </a:r>
          </a:p>
        </p:txBody>
      </p:sp>
      <p:sp>
        <p:nvSpPr>
          <p:cNvPr id="51" name="Text Placeholder 2"/>
          <p:cNvSpPr txBox="1">
            <a:spLocks/>
          </p:cNvSpPr>
          <p:nvPr/>
        </p:nvSpPr>
        <p:spPr>
          <a:xfrm>
            <a:off x="152400" y="2381250"/>
            <a:ext cx="2362200" cy="334963"/>
          </a:xfrm>
          <a:prstGeom prst="rect">
            <a:avLst/>
          </a:prstGeom>
        </p:spPr>
        <p:txBody>
          <a:bodyPr>
            <a:normAutofit lnSpcReduction="10000"/>
          </a:bodyPr>
          <a:lstStyle/>
          <a:p>
            <a:pPr algn="r" fontAlgn="auto">
              <a:spcBef>
                <a:spcPct val="20000"/>
              </a:spcBef>
              <a:spcAft>
                <a:spcPts val="1000"/>
              </a:spcAft>
              <a:buClr>
                <a:schemeClr val="accent1"/>
              </a:buClr>
              <a:buSzPct val="85000"/>
              <a:buFont typeface="Wingdings 2"/>
              <a:buNone/>
              <a:defRPr/>
            </a:pPr>
            <a:r>
              <a:rPr lang="en-US" sz="1600">
                <a:solidFill>
                  <a:srgbClr val="FFFFFF"/>
                </a:solidFill>
                <a:effectLst>
                  <a:outerShdw blurRad="38100" dist="38100" dir="2700000" algn="tl">
                    <a:srgbClr val="000000">
                      <a:alpha val="43137"/>
                    </a:srgbClr>
                  </a:outerShdw>
                </a:effectLst>
                <a:latin typeface="+mn-lt"/>
              </a:rPr>
              <a:t>Stresses character</a:t>
            </a:r>
          </a:p>
        </p:txBody>
      </p:sp>
      <p:sp>
        <p:nvSpPr>
          <p:cNvPr id="54" name="Text Placeholder 2"/>
          <p:cNvSpPr txBox="1">
            <a:spLocks/>
          </p:cNvSpPr>
          <p:nvPr/>
        </p:nvSpPr>
        <p:spPr>
          <a:xfrm>
            <a:off x="152400" y="2797175"/>
            <a:ext cx="2362200" cy="334963"/>
          </a:xfrm>
          <a:prstGeom prst="rect">
            <a:avLst/>
          </a:prstGeom>
        </p:spPr>
        <p:txBody>
          <a:bodyPr>
            <a:normAutofit lnSpcReduction="10000"/>
          </a:bodyPr>
          <a:lstStyle/>
          <a:p>
            <a:pPr algn="r" fontAlgn="auto">
              <a:spcBef>
                <a:spcPct val="20000"/>
              </a:spcBef>
              <a:spcAft>
                <a:spcPts val="1000"/>
              </a:spcAft>
              <a:buClr>
                <a:schemeClr val="accent1"/>
              </a:buClr>
              <a:buSzPct val="85000"/>
              <a:buFont typeface="Wingdings 2"/>
              <a:buNone/>
              <a:defRPr/>
            </a:pPr>
            <a:r>
              <a:rPr lang="en-US" sz="1600">
                <a:solidFill>
                  <a:srgbClr val="FFFFFF"/>
                </a:solidFill>
                <a:effectLst>
                  <a:outerShdw blurRad="38100" dist="38100" dir="2700000" algn="tl">
                    <a:srgbClr val="000000">
                      <a:alpha val="43137"/>
                    </a:srgbClr>
                  </a:outerShdw>
                </a:effectLst>
                <a:latin typeface="+mn-lt"/>
              </a:rPr>
              <a:t>Focus on employers</a:t>
            </a:r>
          </a:p>
        </p:txBody>
      </p:sp>
      <p:sp>
        <p:nvSpPr>
          <p:cNvPr id="55" name="Text Placeholder 2"/>
          <p:cNvSpPr txBox="1">
            <a:spLocks/>
          </p:cNvSpPr>
          <p:nvPr/>
        </p:nvSpPr>
        <p:spPr>
          <a:xfrm>
            <a:off x="152400" y="3211513"/>
            <a:ext cx="2362200" cy="334962"/>
          </a:xfrm>
          <a:prstGeom prst="rect">
            <a:avLst/>
          </a:prstGeom>
        </p:spPr>
        <p:txBody>
          <a:bodyPr>
            <a:normAutofit lnSpcReduction="10000"/>
          </a:bodyPr>
          <a:lstStyle/>
          <a:p>
            <a:pPr algn="r" fontAlgn="auto">
              <a:spcBef>
                <a:spcPct val="20000"/>
              </a:spcBef>
              <a:spcAft>
                <a:spcPts val="1000"/>
              </a:spcAft>
              <a:buClr>
                <a:schemeClr val="accent1"/>
              </a:buClr>
              <a:buSzPct val="85000"/>
              <a:buFont typeface="Wingdings 2"/>
              <a:buNone/>
              <a:defRPr/>
            </a:pPr>
            <a:r>
              <a:rPr lang="en-US" sz="1600">
                <a:solidFill>
                  <a:srgbClr val="FFFFFF"/>
                </a:solidFill>
                <a:effectLst>
                  <a:outerShdw blurRad="38100" dist="38100" dir="2700000" algn="tl">
                    <a:srgbClr val="000000">
                      <a:alpha val="43137"/>
                    </a:srgbClr>
                  </a:outerShdw>
                </a:effectLst>
                <a:latin typeface="+mn-lt"/>
              </a:rPr>
              <a:t>Professional Certs</a:t>
            </a:r>
          </a:p>
        </p:txBody>
      </p:sp>
      <p:sp>
        <p:nvSpPr>
          <p:cNvPr id="56" name="Text Placeholder 2"/>
          <p:cNvSpPr txBox="1">
            <a:spLocks/>
          </p:cNvSpPr>
          <p:nvPr/>
        </p:nvSpPr>
        <p:spPr>
          <a:xfrm>
            <a:off x="152400" y="3627438"/>
            <a:ext cx="2362200" cy="334962"/>
          </a:xfrm>
          <a:prstGeom prst="rect">
            <a:avLst/>
          </a:prstGeom>
        </p:spPr>
        <p:txBody>
          <a:bodyPr>
            <a:normAutofit lnSpcReduction="10000"/>
          </a:bodyPr>
          <a:lstStyle/>
          <a:p>
            <a:pPr algn="r" fontAlgn="auto">
              <a:spcBef>
                <a:spcPct val="20000"/>
              </a:spcBef>
              <a:spcAft>
                <a:spcPts val="1000"/>
              </a:spcAft>
              <a:buClr>
                <a:schemeClr val="accent1"/>
              </a:buClr>
              <a:buSzPct val="85000"/>
              <a:buFont typeface="Wingdings 2"/>
              <a:buNone/>
              <a:defRPr/>
            </a:pPr>
            <a:r>
              <a:rPr lang="en-US" sz="1600">
                <a:solidFill>
                  <a:srgbClr val="FFFFFF"/>
                </a:solidFill>
                <a:effectLst>
                  <a:outerShdw blurRad="38100" dist="38100" dir="2700000" algn="tl">
                    <a:srgbClr val="000000">
                      <a:alpha val="43137"/>
                    </a:srgbClr>
                  </a:outerShdw>
                </a:effectLst>
                <a:latin typeface="+mn-lt"/>
              </a:rPr>
              <a:t>Personal highlights</a:t>
            </a:r>
          </a:p>
        </p:txBody>
      </p:sp>
      <p:cxnSp>
        <p:nvCxnSpPr>
          <p:cNvPr id="63" name="Straight Arrow Connector 62"/>
          <p:cNvCxnSpPr>
            <a:stCxn id="51" idx="3"/>
          </p:cNvCxnSpPr>
          <p:nvPr/>
        </p:nvCxnSpPr>
        <p:spPr>
          <a:xfrm flipV="1">
            <a:off x="2514600" y="1295400"/>
            <a:ext cx="3505200" cy="125412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54" idx="3"/>
          </p:cNvCxnSpPr>
          <p:nvPr/>
        </p:nvCxnSpPr>
        <p:spPr>
          <a:xfrm flipV="1">
            <a:off x="2514600" y="2270125"/>
            <a:ext cx="1676400" cy="69373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56" idx="3"/>
          </p:cNvCxnSpPr>
          <p:nvPr/>
        </p:nvCxnSpPr>
        <p:spPr>
          <a:xfrm>
            <a:off x="2514600" y="3794125"/>
            <a:ext cx="1981200" cy="2225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55" idx="3"/>
          </p:cNvCxnSpPr>
          <p:nvPr/>
        </p:nvCxnSpPr>
        <p:spPr>
          <a:xfrm>
            <a:off x="2514600" y="3379788"/>
            <a:ext cx="1981200" cy="209073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45" name="TextBox 20"/>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31</a:t>
            </a:r>
          </a:p>
        </p:txBody>
      </p:sp>
      <p:sp>
        <p:nvSpPr>
          <p:cNvPr id="22" name="Rectangle 21"/>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Putting it all together </a:t>
            </a:r>
          </a:p>
        </p:txBody>
      </p:sp>
      <p:pic>
        <p:nvPicPr>
          <p:cNvPr id="6" name="Content Placeholder 5" descr="AA Sample Resume.jpg"/>
          <p:cNvPicPr>
            <a:picLocks noGrp="1" noChangeAspect="1"/>
          </p:cNvPicPr>
          <p:nvPr>
            <p:ph sz="quarter" idx="1"/>
          </p:nvPr>
        </p:nvPicPr>
        <p:blipFill>
          <a:blip r:embed="rId2" cstate="print"/>
          <a:stretch>
            <a:fillRect/>
          </a:stretch>
        </p:blipFill>
        <p:spPr>
          <a:xfrm>
            <a:off x="3505200" y="234950"/>
            <a:ext cx="4953000" cy="6410325"/>
          </a:xfrm>
          <a:ln>
            <a:solidFill>
              <a:schemeClr val="tx1">
                <a:lumMod val="50000"/>
                <a:lumOff val="50000"/>
              </a:schemeClr>
            </a:solidFill>
          </a:ln>
        </p:spPr>
      </p:pic>
      <p:sp>
        <p:nvSpPr>
          <p:cNvPr id="7" name="Text Placeholder 2"/>
          <p:cNvSpPr txBox="1">
            <a:spLocks/>
          </p:cNvSpPr>
          <p:nvPr/>
        </p:nvSpPr>
        <p:spPr>
          <a:xfrm>
            <a:off x="381000" y="2500313"/>
            <a:ext cx="2362200" cy="334962"/>
          </a:xfrm>
          <a:prstGeom prst="rect">
            <a:avLst/>
          </a:prstGeom>
        </p:spPr>
        <p:txBody>
          <a:bodyPr>
            <a:normAutofit lnSpcReduction="10000"/>
          </a:bodyPr>
          <a:lstStyle/>
          <a:p>
            <a:pPr algn="r" fontAlgn="auto">
              <a:spcBef>
                <a:spcPct val="20000"/>
              </a:spcBef>
              <a:spcAft>
                <a:spcPts val="1000"/>
              </a:spcAft>
              <a:buClr>
                <a:schemeClr val="accent1"/>
              </a:buClr>
              <a:buSzPct val="85000"/>
              <a:buFont typeface="Wingdings 2"/>
              <a:buNone/>
              <a:defRPr/>
            </a:pPr>
            <a:r>
              <a:rPr lang="en-US" sz="1600">
                <a:solidFill>
                  <a:srgbClr val="FFFFFF"/>
                </a:solidFill>
                <a:effectLst>
                  <a:outerShdw blurRad="38100" dist="38100" dir="2700000" algn="tl">
                    <a:srgbClr val="000000">
                      <a:alpha val="43137"/>
                    </a:srgbClr>
                  </a:outerShdw>
                </a:effectLst>
                <a:latin typeface="+mn-lt"/>
              </a:rPr>
              <a:t>Tells a specific story</a:t>
            </a:r>
          </a:p>
        </p:txBody>
      </p:sp>
      <p:cxnSp>
        <p:nvCxnSpPr>
          <p:cNvPr id="8" name="Straight Arrow Connector 7"/>
          <p:cNvCxnSpPr>
            <a:stCxn id="7" idx="3"/>
          </p:cNvCxnSpPr>
          <p:nvPr/>
        </p:nvCxnSpPr>
        <p:spPr>
          <a:xfrm flipV="1">
            <a:off x="2743200" y="1676400"/>
            <a:ext cx="3200400" cy="9906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 Placeholder 2"/>
          <p:cNvSpPr txBox="1">
            <a:spLocks/>
          </p:cNvSpPr>
          <p:nvPr/>
        </p:nvSpPr>
        <p:spPr>
          <a:xfrm>
            <a:off x="381000" y="3094038"/>
            <a:ext cx="2362200" cy="334962"/>
          </a:xfrm>
          <a:prstGeom prst="rect">
            <a:avLst/>
          </a:prstGeom>
        </p:spPr>
        <p:txBody>
          <a:bodyPr>
            <a:normAutofit lnSpcReduction="10000"/>
          </a:bodyPr>
          <a:lstStyle/>
          <a:p>
            <a:pPr algn="r" fontAlgn="auto">
              <a:spcBef>
                <a:spcPct val="20000"/>
              </a:spcBef>
              <a:spcAft>
                <a:spcPts val="1000"/>
              </a:spcAft>
              <a:buClr>
                <a:schemeClr val="accent1"/>
              </a:buClr>
              <a:buSzPct val="85000"/>
              <a:buFont typeface="Wingdings 2"/>
              <a:buNone/>
              <a:defRPr/>
            </a:pPr>
            <a:r>
              <a:rPr lang="en-US" sz="1600">
                <a:solidFill>
                  <a:srgbClr val="FFFFFF"/>
                </a:solidFill>
                <a:effectLst>
                  <a:outerShdw blurRad="38100" dist="38100" dir="2700000" algn="tl">
                    <a:srgbClr val="000000">
                      <a:alpha val="43137"/>
                    </a:srgbClr>
                  </a:outerShdw>
                </a:effectLst>
                <a:latin typeface="+mn-lt"/>
              </a:rPr>
              <a:t>Says what he wants</a:t>
            </a:r>
          </a:p>
        </p:txBody>
      </p:sp>
      <p:sp>
        <p:nvSpPr>
          <p:cNvPr id="12" name="Text Placeholder 2"/>
          <p:cNvSpPr txBox="1">
            <a:spLocks/>
          </p:cNvSpPr>
          <p:nvPr/>
        </p:nvSpPr>
        <p:spPr>
          <a:xfrm>
            <a:off x="381000" y="1905000"/>
            <a:ext cx="2362200" cy="334963"/>
          </a:xfrm>
          <a:prstGeom prst="rect">
            <a:avLst/>
          </a:prstGeom>
        </p:spPr>
        <p:txBody>
          <a:bodyPr>
            <a:normAutofit lnSpcReduction="10000"/>
          </a:bodyPr>
          <a:lstStyle/>
          <a:p>
            <a:pPr algn="r" fontAlgn="auto">
              <a:spcBef>
                <a:spcPct val="20000"/>
              </a:spcBef>
              <a:spcAft>
                <a:spcPts val="1000"/>
              </a:spcAft>
              <a:buClr>
                <a:schemeClr val="accent1"/>
              </a:buClr>
              <a:buSzPct val="85000"/>
              <a:buFont typeface="Wingdings 2"/>
              <a:buNone/>
              <a:defRPr/>
            </a:pPr>
            <a:r>
              <a:rPr lang="en-US" sz="1600">
                <a:solidFill>
                  <a:srgbClr val="FFFFFF"/>
                </a:solidFill>
                <a:effectLst>
                  <a:outerShdw blurRad="38100" dist="38100" dir="2700000" algn="tl">
                    <a:srgbClr val="000000">
                      <a:alpha val="43137"/>
                    </a:srgbClr>
                  </a:outerShdw>
                </a:effectLst>
                <a:latin typeface="+mn-lt"/>
              </a:rPr>
              <a:t>Expands on key point</a:t>
            </a:r>
          </a:p>
        </p:txBody>
      </p:sp>
      <p:cxnSp>
        <p:nvCxnSpPr>
          <p:cNvPr id="14" name="Straight Arrow Connector 13"/>
          <p:cNvCxnSpPr>
            <a:stCxn id="12" idx="3"/>
          </p:cNvCxnSpPr>
          <p:nvPr/>
        </p:nvCxnSpPr>
        <p:spPr>
          <a:xfrm flipV="1">
            <a:off x="2743200" y="1524000"/>
            <a:ext cx="2743200" cy="5492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11" idx="3"/>
          </p:cNvCxnSpPr>
          <p:nvPr/>
        </p:nvCxnSpPr>
        <p:spPr>
          <a:xfrm flipV="1">
            <a:off x="2743200" y="1828800"/>
            <a:ext cx="3886200" cy="14335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 Placeholder 2"/>
          <p:cNvSpPr txBox="1">
            <a:spLocks/>
          </p:cNvSpPr>
          <p:nvPr/>
        </p:nvSpPr>
        <p:spPr>
          <a:xfrm>
            <a:off x="381000" y="3627438"/>
            <a:ext cx="2362200" cy="334962"/>
          </a:xfrm>
          <a:prstGeom prst="rect">
            <a:avLst/>
          </a:prstGeom>
        </p:spPr>
        <p:txBody>
          <a:bodyPr>
            <a:normAutofit lnSpcReduction="10000"/>
          </a:bodyPr>
          <a:lstStyle/>
          <a:p>
            <a:pPr algn="r" fontAlgn="auto">
              <a:spcBef>
                <a:spcPct val="20000"/>
              </a:spcBef>
              <a:spcAft>
                <a:spcPts val="1000"/>
              </a:spcAft>
              <a:buClr>
                <a:schemeClr val="accent1"/>
              </a:buClr>
              <a:buSzPct val="85000"/>
              <a:buFont typeface="Wingdings 2"/>
              <a:buNone/>
              <a:defRPr/>
            </a:pPr>
            <a:r>
              <a:rPr lang="en-US" sz="1600">
                <a:solidFill>
                  <a:srgbClr val="FFFFFF"/>
                </a:solidFill>
                <a:effectLst>
                  <a:outerShdw blurRad="38100" dist="38100" dir="2700000" algn="tl">
                    <a:srgbClr val="000000">
                      <a:alpha val="43137"/>
                    </a:srgbClr>
                  </a:outerShdw>
                </a:effectLst>
                <a:latin typeface="+mn-lt"/>
              </a:rPr>
              <a:t>Fills in responsibilities</a:t>
            </a:r>
          </a:p>
        </p:txBody>
      </p:sp>
      <p:cxnSp>
        <p:nvCxnSpPr>
          <p:cNvPr id="19" name="Straight Arrow Connector 18"/>
          <p:cNvCxnSpPr>
            <a:stCxn id="17" idx="3"/>
          </p:cNvCxnSpPr>
          <p:nvPr/>
        </p:nvCxnSpPr>
        <p:spPr>
          <a:xfrm flipV="1">
            <a:off x="2743200" y="3124200"/>
            <a:ext cx="1981200" cy="67151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5068" name="TextBox 19"/>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32</a:t>
            </a:r>
          </a:p>
        </p:txBody>
      </p:sp>
      <p:sp>
        <p:nvSpPr>
          <p:cNvPr id="21" name="Rectangle 20"/>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Putting it all together</a:t>
            </a:r>
          </a:p>
        </p:txBody>
      </p:sp>
      <p:sp>
        <p:nvSpPr>
          <p:cNvPr id="46083" name="Text Placeholder 2"/>
          <p:cNvSpPr>
            <a:spLocks noGrp="1"/>
          </p:cNvSpPr>
          <p:nvPr>
            <p:ph type="body" idx="2"/>
          </p:nvPr>
        </p:nvSpPr>
        <p:spPr>
          <a:xfrm>
            <a:off x="381000" y="2133600"/>
            <a:ext cx="2362200" cy="3992563"/>
          </a:xfrm>
        </p:spPr>
        <p:txBody>
          <a:bodyPr/>
          <a:lstStyle/>
          <a:p>
            <a:pPr algn="r" eaLnBrk="1" hangingPunct="1">
              <a:defRPr/>
            </a:pPr>
            <a:r>
              <a:rPr lang="en-US" altLang="en-US">
                <a:effectLst>
                  <a:outerShdw blurRad="38100" dist="38100" dir="2700000" algn="tl">
                    <a:srgbClr val="000000">
                      <a:alpha val="43137"/>
                    </a:srgbClr>
                  </a:outerShdw>
                </a:effectLst>
              </a:rPr>
              <a:t>You can make it work…</a:t>
            </a:r>
          </a:p>
          <a:p>
            <a:pPr algn="r" eaLnBrk="1" hangingPunct="1">
              <a:defRPr/>
            </a:pPr>
            <a:r>
              <a:rPr lang="en-US" altLang="en-US">
                <a:effectLst>
                  <a:outerShdw blurRad="38100" dist="38100" dir="2700000" algn="tl">
                    <a:srgbClr val="000000">
                      <a:alpha val="43137"/>
                    </a:srgbClr>
                  </a:outerShdw>
                </a:effectLst>
              </a:rPr>
              <a:t>No daytime phone</a:t>
            </a:r>
          </a:p>
          <a:p>
            <a:pPr algn="r" eaLnBrk="1" hangingPunct="1">
              <a:defRPr/>
            </a:pPr>
            <a:r>
              <a:rPr lang="en-US" altLang="en-US">
                <a:effectLst>
                  <a:outerShdw blurRad="38100" dist="38100" dir="2700000" algn="tl">
                    <a:srgbClr val="000000">
                      <a:alpha val="43137"/>
                    </a:srgbClr>
                  </a:outerShdw>
                </a:effectLst>
              </a:rPr>
              <a:t>Various periods of incarceration!!</a:t>
            </a:r>
          </a:p>
          <a:p>
            <a:pPr algn="r" eaLnBrk="1" hangingPunct="1">
              <a:defRPr/>
            </a:pPr>
            <a:r>
              <a:rPr lang="en-US" altLang="en-US">
                <a:effectLst>
                  <a:outerShdw blurRad="38100" dist="38100" dir="2700000" algn="tl">
                    <a:srgbClr val="000000">
                      <a:alpha val="43137"/>
                    </a:srgbClr>
                  </a:outerShdw>
                </a:effectLst>
              </a:rPr>
              <a:t>List of good references</a:t>
            </a:r>
          </a:p>
          <a:p>
            <a:pPr algn="r" eaLnBrk="1" hangingPunct="1">
              <a:defRPr/>
            </a:pPr>
            <a:r>
              <a:rPr lang="en-US" altLang="en-US">
                <a:effectLst>
                  <a:outerShdw blurRad="38100" dist="38100" dir="2700000" algn="tl">
                    <a:srgbClr val="000000">
                      <a:alpha val="43137"/>
                    </a:srgbClr>
                  </a:outerShdw>
                </a:effectLst>
              </a:rPr>
              <a:t>Show that your experience qualifies you for the job you seek</a:t>
            </a:r>
          </a:p>
        </p:txBody>
      </p:sp>
      <p:pic>
        <p:nvPicPr>
          <p:cNvPr id="6" name="Picture 5" descr="AA Sample Resume - incarceration.jpg"/>
          <p:cNvPicPr>
            <a:picLocks noChangeAspect="1"/>
          </p:cNvPicPr>
          <p:nvPr/>
        </p:nvPicPr>
        <p:blipFill>
          <a:blip r:embed="rId2" cstate="print"/>
          <a:stretch>
            <a:fillRect/>
          </a:stretch>
        </p:blipFill>
        <p:spPr>
          <a:xfrm>
            <a:off x="3494088" y="228600"/>
            <a:ext cx="4964112" cy="6423025"/>
          </a:xfrm>
          <a:prstGeom prst="rect">
            <a:avLst/>
          </a:prstGeom>
          <a:ln>
            <a:solidFill>
              <a:schemeClr val="tx1">
                <a:lumMod val="50000"/>
                <a:lumOff val="50000"/>
              </a:schemeClr>
            </a:solidFill>
          </a:ln>
        </p:spPr>
      </p:pic>
      <p:cxnSp>
        <p:nvCxnSpPr>
          <p:cNvPr id="8" name="Straight Arrow Connector 7"/>
          <p:cNvCxnSpPr/>
          <p:nvPr/>
        </p:nvCxnSpPr>
        <p:spPr>
          <a:xfrm flipV="1">
            <a:off x="2667000" y="762000"/>
            <a:ext cx="2743200" cy="1981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6200000" flipH="1">
            <a:off x="1638300" y="3771900"/>
            <a:ext cx="3124200" cy="1066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2590800" y="2057400"/>
            <a:ext cx="1676400" cy="12192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590800" y="2514600"/>
            <a:ext cx="16764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6200000" flipH="1">
            <a:off x="2476500" y="4000500"/>
            <a:ext cx="1524000" cy="1143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6090" name="TextBox 17"/>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33</a:t>
            </a:r>
          </a:p>
        </p:txBody>
      </p:sp>
      <p:sp>
        <p:nvSpPr>
          <p:cNvPr id="19" name="Rectangle 18"/>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pic>
        <p:nvPicPr>
          <p:cNvPr id="5" name="Picture 6" descr="A picture containing drawing&#10;&#10;Description automatically generated">
            <a:extLst>
              <a:ext uri="{FF2B5EF4-FFF2-40B4-BE49-F238E27FC236}">
                <a16:creationId xmlns:a16="http://schemas.microsoft.com/office/drawing/2014/main" id="{BC5BAF6E-FAC7-4CA1-BE30-D089013033A7}"/>
              </a:ext>
            </a:extLst>
          </p:cNvPr>
          <p:cNvPicPr>
            <a:picLocks noChangeAspect="1"/>
          </p:cNvPicPr>
          <p:nvPr/>
        </p:nvPicPr>
        <p:blipFill>
          <a:blip r:embed="rId3"/>
          <a:stretch>
            <a:fillRect/>
          </a:stretch>
        </p:blipFill>
        <p:spPr>
          <a:xfrm>
            <a:off x="4350589" y="6003879"/>
            <a:ext cx="442824" cy="76406"/>
          </a:xfrm>
          <a:prstGeom prst="rect">
            <a:avLst/>
          </a:prstGeom>
        </p:spPr>
      </p:pic>
      <p:pic>
        <p:nvPicPr>
          <p:cNvPr id="7" name="Picture 8" descr="A picture containing drawing&#10;&#10;Description automatically generated">
            <a:extLst>
              <a:ext uri="{FF2B5EF4-FFF2-40B4-BE49-F238E27FC236}">
                <a16:creationId xmlns:a16="http://schemas.microsoft.com/office/drawing/2014/main" id="{B05F3FAE-1F37-465A-90FA-9F3BBF21C5E1}"/>
              </a:ext>
            </a:extLst>
          </p:cNvPr>
          <p:cNvPicPr>
            <a:picLocks noChangeAspect="1"/>
          </p:cNvPicPr>
          <p:nvPr/>
        </p:nvPicPr>
        <p:blipFill>
          <a:blip r:embed="rId4"/>
          <a:stretch>
            <a:fillRect/>
          </a:stretch>
        </p:blipFill>
        <p:spPr>
          <a:xfrm>
            <a:off x="5098210" y="6002606"/>
            <a:ext cx="435637" cy="82549"/>
          </a:xfrm>
          <a:prstGeom prst="rect">
            <a:avLst/>
          </a:prstGeom>
        </p:spPr>
      </p:pic>
      <p:pic>
        <p:nvPicPr>
          <p:cNvPr id="9" name="Picture 10" descr="A picture containing drawing&#10;&#10;Description automatically generated">
            <a:extLst>
              <a:ext uri="{FF2B5EF4-FFF2-40B4-BE49-F238E27FC236}">
                <a16:creationId xmlns:a16="http://schemas.microsoft.com/office/drawing/2014/main" id="{9C9EEC75-C5F2-4690-976E-7BD016DA7A10}"/>
              </a:ext>
            </a:extLst>
          </p:cNvPr>
          <p:cNvPicPr>
            <a:picLocks noChangeAspect="1"/>
          </p:cNvPicPr>
          <p:nvPr/>
        </p:nvPicPr>
        <p:blipFill>
          <a:blip r:embed="rId5"/>
          <a:stretch>
            <a:fillRect/>
          </a:stretch>
        </p:blipFill>
        <p:spPr>
          <a:xfrm>
            <a:off x="4376879" y="6085242"/>
            <a:ext cx="694426" cy="100590"/>
          </a:xfrm>
          <a:prstGeom prst="rect">
            <a:avLst/>
          </a:prstGeom>
        </p:spPr>
      </p:pic>
      <p:pic>
        <p:nvPicPr>
          <p:cNvPr id="11" name="Picture 12" descr="A picture containing drawing&#10;&#10;Description automatically generated">
            <a:extLst>
              <a:ext uri="{FF2B5EF4-FFF2-40B4-BE49-F238E27FC236}">
                <a16:creationId xmlns:a16="http://schemas.microsoft.com/office/drawing/2014/main" id="{68385C75-E095-457E-B45C-C901A45FD26B}"/>
              </a:ext>
            </a:extLst>
          </p:cNvPr>
          <p:cNvPicPr>
            <a:picLocks noChangeAspect="1"/>
          </p:cNvPicPr>
          <p:nvPr/>
        </p:nvPicPr>
        <p:blipFill>
          <a:blip r:embed="rId6"/>
          <a:stretch>
            <a:fillRect/>
          </a:stretch>
        </p:blipFill>
        <p:spPr>
          <a:xfrm>
            <a:off x="5371381" y="6083367"/>
            <a:ext cx="683644" cy="9715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4"/>
          <p:cNvSpPr>
            <a:spLocks noGrp="1"/>
          </p:cNvSpPr>
          <p:nvPr>
            <p:ph type="title"/>
          </p:nvPr>
        </p:nvSpPr>
        <p:spPr/>
        <p:txBody>
          <a:bodyPr/>
          <a:lstStyle/>
          <a:p>
            <a:pPr eaLnBrk="1" hangingPunct="1"/>
            <a:r>
              <a:rPr lang="en-US" altLang="en-US">
                <a:solidFill>
                  <a:srgbClr val="7B9899"/>
                </a:solidFill>
              </a:rPr>
              <a:t>Where Should I Begin Looking for a Job?</a:t>
            </a:r>
          </a:p>
        </p:txBody>
      </p:sp>
      <p:sp>
        <p:nvSpPr>
          <p:cNvPr id="47107" name="Content Placeholder 5"/>
          <p:cNvSpPr>
            <a:spLocks noGrp="1"/>
          </p:cNvSpPr>
          <p:nvPr>
            <p:ph sz="quarter" idx="1"/>
          </p:nvPr>
        </p:nvSpPr>
        <p:spPr>
          <a:xfrm>
            <a:off x="301625" y="1447800"/>
            <a:ext cx="8504238" cy="4572000"/>
          </a:xfrm>
        </p:spPr>
        <p:txBody>
          <a:bodyPr/>
          <a:lstStyle/>
          <a:p>
            <a:pPr eaLnBrk="1" hangingPunct="1"/>
            <a:r>
              <a:rPr lang="en-US" altLang="en-US"/>
              <a:t>Start with your loves!</a:t>
            </a:r>
          </a:p>
          <a:p>
            <a:pPr lvl="1" eaLnBrk="1" hangingPunct="1"/>
            <a:r>
              <a:rPr lang="en-US" altLang="en-US"/>
              <a:t>What would you do if you did not have to work?</a:t>
            </a:r>
          </a:p>
          <a:p>
            <a:pPr lvl="1" eaLnBrk="1" hangingPunct="1"/>
            <a:r>
              <a:rPr lang="en-US" altLang="en-US"/>
              <a:t>What is your hobby?</a:t>
            </a:r>
          </a:p>
          <a:p>
            <a:pPr lvl="1" eaLnBrk="1" hangingPunct="1"/>
            <a:r>
              <a:rPr lang="en-US" altLang="en-US"/>
              <a:t>What magazines do you read?</a:t>
            </a:r>
          </a:p>
          <a:p>
            <a:pPr lvl="1" eaLnBrk="1" hangingPunct="1"/>
            <a:r>
              <a:rPr lang="en-US" altLang="en-US"/>
              <a:t>Where is your passion?</a:t>
            </a:r>
          </a:p>
          <a:p>
            <a:pPr lvl="1" eaLnBrk="1" hangingPunct="1"/>
            <a:r>
              <a:rPr lang="en-US" altLang="en-US"/>
              <a:t>What do you love to do?</a:t>
            </a:r>
          </a:p>
          <a:p>
            <a:pPr eaLnBrk="1" hangingPunct="1"/>
            <a:r>
              <a:rPr lang="en-US" altLang="en-US"/>
              <a:t>Work is hard - your passions can pull you through</a:t>
            </a:r>
          </a:p>
          <a:p>
            <a:pPr eaLnBrk="1" hangingPunct="1"/>
            <a:r>
              <a:rPr lang="en-US" altLang="en-US"/>
              <a:t>You already are, or can become, an ‘expert’</a:t>
            </a:r>
          </a:p>
          <a:p>
            <a:pPr eaLnBrk="1" hangingPunct="1"/>
            <a:r>
              <a:rPr lang="en-US" altLang="en-US"/>
              <a:t>You will interview well and will be valuable employee</a:t>
            </a:r>
          </a:p>
          <a:p>
            <a:pPr eaLnBrk="1" hangingPunct="1"/>
            <a:r>
              <a:rPr lang="en-US" altLang="en-US"/>
              <a:t>Imagine getting paid for being around peopled, places and things you love</a:t>
            </a:r>
          </a:p>
        </p:txBody>
      </p:sp>
      <p:sp>
        <p:nvSpPr>
          <p:cNvPr id="47108" name="TextBox 12"/>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34</a:t>
            </a:r>
          </a:p>
        </p:txBody>
      </p:sp>
      <p:sp>
        <p:nvSpPr>
          <p:cNvPr id="14" name="Rectangle 13"/>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Where should I begin looking for a job?</a:t>
            </a:r>
          </a:p>
        </p:txBody>
      </p:sp>
      <p:sp>
        <p:nvSpPr>
          <p:cNvPr id="48131" name="Text Placeholder 2"/>
          <p:cNvSpPr>
            <a:spLocks noGrp="1"/>
          </p:cNvSpPr>
          <p:nvPr>
            <p:ph type="body" idx="2"/>
          </p:nvPr>
        </p:nvSpPr>
        <p:spPr>
          <a:xfrm>
            <a:off x="381000" y="2057400"/>
            <a:ext cx="2362200" cy="3992563"/>
          </a:xfrm>
        </p:spPr>
        <p:txBody>
          <a:bodyPr/>
          <a:lstStyle/>
          <a:p>
            <a:pPr eaLnBrk="1" hangingPunct="1">
              <a:defRPr/>
            </a:pPr>
            <a:r>
              <a:rPr lang="en-US" altLang="en-US">
                <a:effectLst>
                  <a:outerShdw blurRad="38100" dist="38100" dir="2700000" algn="tl">
                    <a:srgbClr val="000000">
                      <a:alpha val="43137"/>
                    </a:srgbClr>
                  </a:outerShdw>
                </a:effectLst>
              </a:rPr>
              <a:t>Don’t you think that a loving God wants you to have the desires of your heart?</a:t>
            </a:r>
          </a:p>
          <a:p>
            <a:pPr eaLnBrk="1" hangingPunct="1">
              <a:defRPr/>
            </a:pPr>
            <a:r>
              <a:rPr lang="en-US" altLang="en-US">
                <a:effectLst>
                  <a:outerShdw blurRad="38100" dist="38100" dir="2700000" algn="tl">
                    <a:srgbClr val="000000">
                      <a:alpha val="43137"/>
                    </a:srgbClr>
                  </a:outerShdw>
                </a:effectLst>
              </a:rPr>
              <a:t>Think creatively about this.  Make it the place to start your job search</a:t>
            </a:r>
          </a:p>
          <a:p>
            <a:pPr eaLnBrk="1" hangingPunct="1">
              <a:defRPr/>
            </a:pPr>
            <a:r>
              <a:rPr lang="en-US" altLang="en-US">
                <a:effectLst>
                  <a:outerShdw blurRad="38100" dist="38100" dir="2700000" algn="tl">
                    <a:srgbClr val="000000">
                      <a:alpha val="43137"/>
                    </a:srgbClr>
                  </a:outerShdw>
                </a:effectLst>
              </a:rPr>
              <a:t>Do not give up on your dreams</a:t>
            </a:r>
          </a:p>
          <a:p>
            <a:pPr eaLnBrk="1" hangingPunct="1">
              <a:defRPr/>
            </a:pPr>
            <a:r>
              <a:rPr lang="en-US" altLang="en-US">
                <a:effectLst>
                  <a:outerShdw blurRad="38100" dist="38100" dir="2700000" algn="tl">
                    <a:srgbClr val="000000">
                      <a:alpha val="43137"/>
                    </a:srgbClr>
                  </a:outerShdw>
                </a:effectLst>
              </a:rPr>
              <a:t>Consider entry level position to get in your desired industry</a:t>
            </a:r>
          </a:p>
          <a:p>
            <a:pPr eaLnBrk="1" hangingPunct="1">
              <a:defRPr/>
            </a:pPr>
            <a:r>
              <a:rPr lang="en-US" altLang="en-US">
                <a:effectLst>
                  <a:outerShdw blurRad="38100" dist="38100" dir="2700000" algn="tl">
                    <a:srgbClr val="000000">
                      <a:alpha val="43137"/>
                    </a:srgbClr>
                  </a:outerShdw>
                </a:effectLst>
              </a:rPr>
              <a:t>Consider volunteering to get your foot in door</a:t>
            </a:r>
          </a:p>
        </p:txBody>
      </p:sp>
      <p:graphicFrame>
        <p:nvGraphicFramePr>
          <p:cNvPr id="4" name="Table 3"/>
          <p:cNvGraphicFramePr>
            <a:graphicFrameLocks noGrp="1"/>
          </p:cNvGraphicFramePr>
          <p:nvPr/>
        </p:nvGraphicFramePr>
        <p:xfrm>
          <a:off x="3124200" y="1143000"/>
          <a:ext cx="5715000" cy="4846638"/>
        </p:xfrm>
        <a:graphic>
          <a:graphicData uri="http://schemas.openxmlformats.org/drawingml/2006/table">
            <a:tbl>
              <a:tblPr firstRow="1" bandRow="1">
                <a:tableStyleId>{5C22544A-7EE6-4342-B048-85BDC9FD1C3A}</a:tableStyleId>
              </a:tblPr>
              <a:tblGrid>
                <a:gridCol w="1721386">
                  <a:extLst>
                    <a:ext uri="{9D8B030D-6E8A-4147-A177-3AD203B41FA5}">
                      <a16:colId xmlns:a16="http://schemas.microsoft.com/office/drawing/2014/main" val="20000"/>
                    </a:ext>
                  </a:extLst>
                </a:gridCol>
                <a:gridCol w="3993614">
                  <a:extLst>
                    <a:ext uri="{9D8B030D-6E8A-4147-A177-3AD203B41FA5}">
                      <a16:colId xmlns:a16="http://schemas.microsoft.com/office/drawing/2014/main" val="20001"/>
                    </a:ext>
                  </a:extLst>
                </a:gridCol>
              </a:tblGrid>
              <a:tr h="640122">
                <a:tc>
                  <a:txBody>
                    <a:bodyPr/>
                    <a:lstStyle/>
                    <a:p>
                      <a:r>
                        <a:rPr lang="en-US" sz="1800"/>
                        <a:t>Things</a:t>
                      </a:r>
                      <a:r>
                        <a:rPr lang="en-US" sz="1800" baseline="0"/>
                        <a:t> I love…</a:t>
                      </a:r>
                      <a:endParaRPr lang="en-US" sz="1800"/>
                    </a:p>
                  </a:txBody>
                  <a:tcPr marT="45723" marB="45723"/>
                </a:tc>
                <a:tc>
                  <a:txBody>
                    <a:bodyPr/>
                    <a:lstStyle/>
                    <a:p>
                      <a:r>
                        <a:rPr lang="en-US" sz="1800"/>
                        <a:t>Where I</a:t>
                      </a:r>
                      <a:r>
                        <a:rPr lang="en-US" sz="1800" baseline="0"/>
                        <a:t> would begin looking for a job…</a:t>
                      </a:r>
                      <a:endParaRPr lang="en-US" sz="1800"/>
                    </a:p>
                  </a:txBody>
                  <a:tcPr marT="45723" marB="45723"/>
                </a:tc>
                <a:extLst>
                  <a:ext uri="{0D108BD9-81ED-4DB2-BD59-A6C34878D82A}">
                    <a16:rowId xmlns:a16="http://schemas.microsoft.com/office/drawing/2014/main" val="10000"/>
                  </a:ext>
                </a:extLst>
              </a:tr>
              <a:tr h="1463136">
                <a:tc>
                  <a:txBody>
                    <a:bodyPr/>
                    <a:lstStyle/>
                    <a:p>
                      <a:r>
                        <a:rPr lang="en-US" sz="1800"/>
                        <a:t>Airplanes</a:t>
                      </a:r>
                    </a:p>
                  </a:txBody>
                  <a:tcPr marT="45723" marB="45723"/>
                </a:tc>
                <a:tc>
                  <a:txBody>
                    <a:bodyPr/>
                    <a:lstStyle/>
                    <a:p>
                      <a:r>
                        <a:rPr lang="en-US" sz="1800"/>
                        <a:t>Airports</a:t>
                      </a:r>
                    </a:p>
                    <a:p>
                      <a:r>
                        <a:rPr lang="en-US" sz="1800"/>
                        <a:t>City</a:t>
                      </a:r>
                      <a:r>
                        <a:rPr lang="en-US" sz="1800" baseline="0"/>
                        <a:t> and county aviation departments</a:t>
                      </a:r>
                    </a:p>
                    <a:p>
                      <a:r>
                        <a:rPr lang="en-US" sz="1800" baseline="0"/>
                        <a:t>Airlines</a:t>
                      </a:r>
                    </a:p>
                    <a:p>
                      <a:r>
                        <a:rPr lang="en-US" sz="1800" baseline="0"/>
                        <a:t>Airplane parts companies</a:t>
                      </a:r>
                    </a:p>
                    <a:p>
                      <a:r>
                        <a:rPr lang="en-US" sz="1800" baseline="0"/>
                        <a:t>Airplane manufacturers</a:t>
                      </a:r>
                      <a:endParaRPr lang="en-US" sz="1800"/>
                    </a:p>
                  </a:txBody>
                  <a:tcPr marT="45723" marB="45723"/>
                </a:tc>
                <a:extLst>
                  <a:ext uri="{0D108BD9-81ED-4DB2-BD59-A6C34878D82A}">
                    <a16:rowId xmlns:a16="http://schemas.microsoft.com/office/drawing/2014/main" val="10001"/>
                  </a:ext>
                </a:extLst>
              </a:tr>
              <a:tr h="1188798">
                <a:tc>
                  <a:txBody>
                    <a:bodyPr/>
                    <a:lstStyle/>
                    <a:p>
                      <a:r>
                        <a:rPr lang="en-US" sz="1800"/>
                        <a:t>Animals</a:t>
                      </a:r>
                    </a:p>
                  </a:txBody>
                  <a:tcPr marT="45723" marB="45723"/>
                </a:tc>
                <a:tc>
                  <a:txBody>
                    <a:bodyPr/>
                    <a:lstStyle/>
                    <a:p>
                      <a:r>
                        <a:rPr lang="en-US" sz="1800"/>
                        <a:t>Zoo</a:t>
                      </a:r>
                    </a:p>
                    <a:p>
                      <a:r>
                        <a:rPr lang="en-US" sz="1800"/>
                        <a:t>Humane</a:t>
                      </a:r>
                      <a:r>
                        <a:rPr lang="en-US" sz="1800" baseline="0"/>
                        <a:t> Society</a:t>
                      </a:r>
                    </a:p>
                    <a:p>
                      <a:r>
                        <a:rPr lang="en-US" sz="1800" baseline="0"/>
                        <a:t>Racetrack</a:t>
                      </a:r>
                    </a:p>
                    <a:p>
                      <a:r>
                        <a:rPr lang="en-US" sz="1800" baseline="0"/>
                        <a:t>Veterinary hospital</a:t>
                      </a:r>
                      <a:endParaRPr lang="en-US" sz="1800"/>
                    </a:p>
                  </a:txBody>
                  <a:tcPr marT="45723" marB="45723"/>
                </a:tc>
                <a:extLst>
                  <a:ext uri="{0D108BD9-81ED-4DB2-BD59-A6C34878D82A}">
                    <a16:rowId xmlns:a16="http://schemas.microsoft.com/office/drawing/2014/main" val="10002"/>
                  </a:ext>
                </a:extLst>
              </a:tr>
              <a:tr h="914460">
                <a:tc>
                  <a:txBody>
                    <a:bodyPr/>
                    <a:lstStyle/>
                    <a:p>
                      <a:r>
                        <a:rPr lang="en-US" sz="1800"/>
                        <a:t>Food</a:t>
                      </a:r>
                    </a:p>
                  </a:txBody>
                  <a:tcPr marT="45723" marB="45723"/>
                </a:tc>
                <a:tc>
                  <a:txBody>
                    <a:bodyPr/>
                    <a:lstStyle/>
                    <a:p>
                      <a:r>
                        <a:rPr lang="en-US" sz="1800"/>
                        <a:t>Restaurants</a:t>
                      </a:r>
                    </a:p>
                    <a:p>
                      <a:r>
                        <a:rPr lang="en-US" sz="1800"/>
                        <a:t>Hotels</a:t>
                      </a:r>
                    </a:p>
                    <a:p>
                      <a:r>
                        <a:rPr lang="en-US" sz="1800"/>
                        <a:t>Cooking</a:t>
                      </a:r>
                      <a:r>
                        <a:rPr lang="en-US" sz="1800" baseline="0"/>
                        <a:t> schools</a:t>
                      </a:r>
                      <a:endParaRPr lang="en-US" sz="1800"/>
                    </a:p>
                  </a:txBody>
                  <a:tcPr marT="45723" marB="45723"/>
                </a:tc>
                <a:extLst>
                  <a:ext uri="{0D108BD9-81ED-4DB2-BD59-A6C34878D82A}">
                    <a16:rowId xmlns:a16="http://schemas.microsoft.com/office/drawing/2014/main" val="10003"/>
                  </a:ext>
                </a:extLst>
              </a:tr>
              <a:tr h="640122">
                <a:tc>
                  <a:txBody>
                    <a:bodyPr/>
                    <a:lstStyle/>
                    <a:p>
                      <a:r>
                        <a:rPr lang="en-US" sz="1800"/>
                        <a:t>Working with my hands</a:t>
                      </a:r>
                    </a:p>
                  </a:txBody>
                  <a:tcPr marT="45723" marB="45723"/>
                </a:tc>
                <a:tc>
                  <a:txBody>
                    <a:bodyPr/>
                    <a:lstStyle/>
                    <a:p>
                      <a:r>
                        <a:rPr lang="en-US" sz="1800"/>
                        <a:t>Company maintenance</a:t>
                      </a:r>
                      <a:r>
                        <a:rPr lang="en-US" sz="1800" baseline="0"/>
                        <a:t> departments</a:t>
                      </a:r>
                    </a:p>
                    <a:p>
                      <a:r>
                        <a:rPr lang="en-US" sz="1800" baseline="0"/>
                        <a:t>Construction companies</a:t>
                      </a:r>
                      <a:endParaRPr lang="en-US" sz="1800"/>
                    </a:p>
                  </a:txBody>
                  <a:tcPr marT="45723" marB="45723"/>
                </a:tc>
                <a:extLst>
                  <a:ext uri="{0D108BD9-81ED-4DB2-BD59-A6C34878D82A}">
                    <a16:rowId xmlns:a16="http://schemas.microsoft.com/office/drawing/2014/main" val="10004"/>
                  </a:ext>
                </a:extLst>
              </a:tr>
            </a:tbl>
          </a:graphicData>
        </a:graphic>
      </p:graphicFrame>
      <p:sp>
        <p:nvSpPr>
          <p:cNvPr id="48152" name="Content Placeholder 5"/>
          <p:cNvSpPr>
            <a:spLocks noGrp="1"/>
          </p:cNvSpPr>
          <p:nvPr>
            <p:ph sz="quarter" idx="1"/>
          </p:nvPr>
        </p:nvSpPr>
        <p:spPr>
          <a:xfrm>
            <a:off x="2663825" y="765175"/>
            <a:ext cx="2289175" cy="682625"/>
          </a:xfrm>
        </p:spPr>
        <p:txBody>
          <a:bodyPr/>
          <a:lstStyle/>
          <a:p>
            <a:pPr eaLnBrk="1" hangingPunct="1"/>
            <a:r>
              <a:rPr lang="en-US" altLang="en-US" sz="2000"/>
              <a:t>Examples:</a:t>
            </a:r>
          </a:p>
        </p:txBody>
      </p:sp>
      <p:sp>
        <p:nvSpPr>
          <p:cNvPr id="48153" name="TextBox 14"/>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35</a:t>
            </a:r>
          </a:p>
        </p:txBody>
      </p:sp>
      <p:sp>
        <p:nvSpPr>
          <p:cNvPr id="16" name="Rectangle 15"/>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Where do I find places to ask for a job?</a:t>
            </a:r>
          </a:p>
        </p:txBody>
      </p:sp>
      <p:sp>
        <p:nvSpPr>
          <p:cNvPr id="49155" name="Text Placeholder 2"/>
          <p:cNvSpPr>
            <a:spLocks noGrp="1"/>
          </p:cNvSpPr>
          <p:nvPr>
            <p:ph type="body" idx="2"/>
          </p:nvPr>
        </p:nvSpPr>
        <p:spPr>
          <a:xfrm>
            <a:off x="381000" y="1981200"/>
            <a:ext cx="2362200" cy="4343400"/>
          </a:xfrm>
        </p:spPr>
        <p:txBody>
          <a:bodyPr/>
          <a:lstStyle/>
          <a:p>
            <a:pPr eaLnBrk="1" hangingPunct="1">
              <a:defRPr/>
            </a:pPr>
            <a:r>
              <a:rPr lang="en-US" altLang="en-US">
                <a:effectLst>
                  <a:outerShdw blurRad="38100" dist="38100" dir="2700000" algn="tl">
                    <a:srgbClr val="000000">
                      <a:alpha val="43137"/>
                    </a:srgbClr>
                  </a:outerShdw>
                </a:effectLst>
              </a:rPr>
              <a:t>Computer is necessary so a mentor or family can help here</a:t>
            </a:r>
          </a:p>
          <a:p>
            <a:pPr eaLnBrk="1" hangingPunct="1">
              <a:defRPr/>
            </a:pPr>
            <a:r>
              <a:rPr lang="en-US" altLang="en-US">
                <a:effectLst>
                  <a:outerShdw blurRad="38100" dist="38100" dir="2700000" algn="tl">
                    <a:srgbClr val="000000">
                      <a:alpha val="43137"/>
                    </a:srgbClr>
                  </a:outerShdw>
                </a:effectLst>
              </a:rPr>
              <a:t>Don’t simply apply to jobs already posted on-line; thousands of people do this, too…</a:t>
            </a:r>
          </a:p>
          <a:p>
            <a:pPr eaLnBrk="1" hangingPunct="1">
              <a:defRPr/>
            </a:pPr>
            <a:r>
              <a:rPr lang="en-US" altLang="en-US">
                <a:effectLst>
                  <a:outerShdw blurRad="38100" dist="38100" dir="2700000" algn="tl">
                    <a:srgbClr val="000000">
                      <a:alpha val="43137"/>
                    </a:srgbClr>
                  </a:outerShdw>
                </a:effectLst>
              </a:rPr>
              <a:t>Create your opportunity</a:t>
            </a:r>
          </a:p>
          <a:p>
            <a:pPr eaLnBrk="1" hangingPunct="1">
              <a:defRPr/>
            </a:pPr>
            <a:r>
              <a:rPr lang="en-US" altLang="en-US">
                <a:effectLst>
                  <a:outerShdw blurRad="38100" dist="38100" dir="2700000" algn="tl">
                    <a:srgbClr val="000000">
                      <a:alpha val="43137"/>
                    </a:srgbClr>
                  </a:outerShdw>
                </a:effectLst>
              </a:rPr>
              <a:t>Use filters to find just the right company in the area you want</a:t>
            </a:r>
          </a:p>
          <a:p>
            <a:pPr eaLnBrk="1" hangingPunct="1">
              <a:defRPr/>
            </a:pPr>
            <a:r>
              <a:rPr lang="en-US" altLang="en-US">
                <a:effectLst>
                  <a:outerShdw blurRad="38100" dist="38100" dir="2700000" algn="tl">
                    <a:srgbClr val="000000">
                      <a:alpha val="43137"/>
                    </a:srgbClr>
                  </a:outerShdw>
                </a:effectLst>
              </a:rPr>
              <a:t>Send two letters per company</a:t>
            </a:r>
          </a:p>
          <a:p>
            <a:pPr eaLnBrk="1" hangingPunct="1">
              <a:defRPr/>
            </a:pPr>
            <a:r>
              <a:rPr lang="en-US" altLang="en-US">
                <a:effectLst>
                  <a:outerShdw blurRad="38100" dist="38100" dir="2700000" algn="tl">
                    <a:srgbClr val="000000">
                      <a:alpha val="43137"/>
                    </a:srgbClr>
                  </a:outerShdw>
                </a:effectLst>
              </a:rPr>
              <a:t>Remember to follow-up</a:t>
            </a:r>
          </a:p>
        </p:txBody>
      </p:sp>
      <p:sp>
        <p:nvSpPr>
          <p:cNvPr id="49156" name="Content Placeholder 5"/>
          <p:cNvSpPr>
            <a:spLocks noGrp="1"/>
          </p:cNvSpPr>
          <p:nvPr>
            <p:ph sz="quarter" idx="1"/>
          </p:nvPr>
        </p:nvSpPr>
        <p:spPr>
          <a:xfrm>
            <a:off x="3124200" y="609600"/>
            <a:ext cx="5638800" cy="5410200"/>
          </a:xfrm>
        </p:spPr>
        <p:txBody>
          <a:bodyPr/>
          <a:lstStyle/>
          <a:p>
            <a:pPr eaLnBrk="1" hangingPunct="1"/>
            <a:r>
              <a:rPr lang="en-US" altLang="en-US" sz="2000"/>
              <a:t>Ask friends at home and at church</a:t>
            </a:r>
          </a:p>
          <a:p>
            <a:pPr eaLnBrk="1" hangingPunct="1"/>
            <a:r>
              <a:rPr lang="en-US" altLang="en-US" sz="2000"/>
              <a:t>Membership directory from city Chamber of Commerce (on-line)</a:t>
            </a:r>
          </a:p>
          <a:p>
            <a:pPr eaLnBrk="1" hangingPunct="1"/>
            <a:r>
              <a:rPr lang="en-US" altLang="en-US" sz="2000"/>
              <a:t>Reference USA Database off almost any Public Library System</a:t>
            </a:r>
          </a:p>
          <a:p>
            <a:pPr eaLnBrk="1" hangingPunct="1"/>
            <a:r>
              <a:rPr lang="en-US" altLang="en-US" sz="2000"/>
              <a:t>Community Christian Chamber of Commerce</a:t>
            </a:r>
          </a:p>
          <a:p>
            <a:pPr eaLnBrk="1" hangingPunct="1"/>
            <a:r>
              <a:rPr lang="en-US" altLang="en-US" sz="2000"/>
              <a:t>“Hard-2-Hire” website</a:t>
            </a:r>
          </a:p>
          <a:p>
            <a:pPr eaLnBrk="1" hangingPunct="1"/>
            <a:r>
              <a:rPr lang="en-US" altLang="en-US" sz="2000"/>
              <a:t>Temporary agencies</a:t>
            </a:r>
          </a:p>
          <a:p>
            <a:pPr eaLnBrk="1" hangingPunct="1"/>
            <a:r>
              <a:rPr lang="en-US" altLang="en-US" sz="2000"/>
              <a:t>Professional organizations</a:t>
            </a:r>
          </a:p>
          <a:p>
            <a:pPr eaLnBrk="1" hangingPunct="1"/>
            <a:r>
              <a:rPr lang="en-US" altLang="en-US" sz="2000"/>
              <a:t>State, County and City websites</a:t>
            </a:r>
          </a:p>
          <a:p>
            <a:pPr eaLnBrk="1" hangingPunct="1"/>
            <a:r>
              <a:rPr lang="en-US" altLang="en-US" sz="2000"/>
              <a:t>Craig’s List in the community you want (posting yourself and answering ads for work)</a:t>
            </a:r>
          </a:p>
          <a:p>
            <a:pPr eaLnBrk="1" hangingPunct="1"/>
            <a:r>
              <a:rPr lang="en-US" altLang="en-US" sz="2000"/>
              <a:t>Volunteer and work your way into a job</a:t>
            </a:r>
          </a:p>
          <a:p>
            <a:pPr eaLnBrk="1" hangingPunct="1"/>
            <a:r>
              <a:rPr lang="en-US" altLang="en-US" sz="2000"/>
              <a:t>At training school or where you are earning education</a:t>
            </a:r>
          </a:p>
          <a:p>
            <a:pPr eaLnBrk="1" hangingPunct="1"/>
            <a:r>
              <a:rPr lang="en-US" altLang="en-US" sz="2000"/>
              <a:t>Pray for wisdom, then pray again...</a:t>
            </a:r>
          </a:p>
          <a:p>
            <a:pPr eaLnBrk="1" hangingPunct="1"/>
            <a:endParaRPr lang="en-US" altLang="en-US" sz="2400"/>
          </a:p>
        </p:txBody>
      </p:sp>
      <p:sp>
        <p:nvSpPr>
          <p:cNvPr id="49157" name="TextBox 13"/>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36</a:t>
            </a:r>
          </a:p>
        </p:txBody>
      </p:sp>
      <p:sp>
        <p:nvSpPr>
          <p:cNvPr id="15" name="Rectangle 14"/>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Persistence will pay off</a:t>
            </a:r>
          </a:p>
        </p:txBody>
      </p:sp>
      <p:sp>
        <p:nvSpPr>
          <p:cNvPr id="50179" name="Text Placeholder 2"/>
          <p:cNvSpPr>
            <a:spLocks noGrp="1"/>
          </p:cNvSpPr>
          <p:nvPr>
            <p:ph type="body" idx="2"/>
          </p:nvPr>
        </p:nvSpPr>
        <p:spPr>
          <a:xfrm>
            <a:off x="381000" y="1828800"/>
            <a:ext cx="2362200" cy="4343400"/>
          </a:xfrm>
        </p:spPr>
        <p:txBody>
          <a:bodyPr/>
          <a:lstStyle/>
          <a:p>
            <a:pPr eaLnBrk="1" hangingPunct="1">
              <a:defRPr/>
            </a:pPr>
            <a:r>
              <a:rPr lang="en-US" altLang="en-US">
                <a:effectLst>
                  <a:outerShdw blurRad="38100" dist="38100" dir="2700000" algn="tl">
                    <a:srgbClr val="000000">
                      <a:alpha val="43137"/>
                    </a:srgbClr>
                  </a:outerShdw>
                </a:effectLst>
              </a:rPr>
              <a:t>This is not a prosperity gospel presentation</a:t>
            </a:r>
          </a:p>
          <a:p>
            <a:pPr eaLnBrk="1" hangingPunct="1">
              <a:defRPr/>
            </a:pPr>
            <a:r>
              <a:rPr lang="en-US" altLang="en-US">
                <a:effectLst>
                  <a:outerShdw blurRad="38100" dist="38100" dir="2700000" algn="tl">
                    <a:srgbClr val="000000">
                      <a:alpha val="43137"/>
                    </a:srgbClr>
                  </a:outerShdw>
                </a:effectLst>
              </a:rPr>
              <a:t>We will seek first the Kingdom of God and His righteousness</a:t>
            </a:r>
          </a:p>
          <a:p>
            <a:pPr eaLnBrk="1" hangingPunct="1">
              <a:defRPr/>
            </a:pPr>
            <a:r>
              <a:rPr lang="en-US" altLang="en-US">
                <a:effectLst>
                  <a:outerShdw blurRad="38100" dist="38100" dir="2700000" algn="tl">
                    <a:srgbClr val="000000">
                      <a:alpha val="43137"/>
                    </a:srgbClr>
                  </a:outerShdw>
                </a:effectLst>
              </a:rPr>
              <a:t>You are uniquely equipped to serve</a:t>
            </a:r>
          </a:p>
          <a:p>
            <a:pPr eaLnBrk="1" hangingPunct="1">
              <a:defRPr/>
            </a:pPr>
            <a:r>
              <a:rPr lang="en-US" altLang="en-US">
                <a:effectLst>
                  <a:outerShdw blurRad="38100" dist="38100" dir="2700000" algn="tl">
                    <a:srgbClr val="000000">
                      <a:alpha val="43137"/>
                    </a:srgbClr>
                  </a:outerShdw>
                </a:effectLst>
              </a:rPr>
              <a:t>Mine for opportunities</a:t>
            </a:r>
          </a:p>
          <a:p>
            <a:pPr eaLnBrk="1" hangingPunct="1">
              <a:defRPr/>
            </a:pPr>
            <a:r>
              <a:rPr lang="en-US" altLang="en-US">
                <a:effectLst>
                  <a:outerShdw blurRad="38100" dist="38100" dir="2700000" algn="tl">
                    <a:srgbClr val="000000">
                      <a:alpha val="43137"/>
                    </a:srgbClr>
                  </a:outerShdw>
                </a:effectLst>
              </a:rPr>
              <a:t>This will be hard, but it is not impossible; do not be discouraged or dissuaded</a:t>
            </a:r>
          </a:p>
          <a:p>
            <a:pPr eaLnBrk="1" hangingPunct="1">
              <a:defRPr/>
            </a:pPr>
            <a:r>
              <a:rPr lang="en-US" altLang="en-US">
                <a:effectLst>
                  <a:outerShdw blurRad="38100" dist="38100" dir="2700000" algn="tl">
                    <a:srgbClr val="000000">
                      <a:alpha val="43137"/>
                    </a:srgbClr>
                  </a:outerShdw>
                </a:effectLst>
              </a:rPr>
              <a:t>Our God is all in for your good</a:t>
            </a:r>
          </a:p>
          <a:p>
            <a:pPr eaLnBrk="1" hangingPunct="1">
              <a:defRPr/>
            </a:pPr>
            <a:endParaRPr lang="en-US" altLang="en-US">
              <a:effectLst>
                <a:outerShdw blurRad="38100" dist="38100" dir="2700000" algn="tl">
                  <a:srgbClr val="000000">
                    <a:alpha val="43137"/>
                  </a:srgbClr>
                </a:outerShdw>
              </a:effectLst>
            </a:endParaRPr>
          </a:p>
        </p:txBody>
      </p:sp>
      <p:sp>
        <p:nvSpPr>
          <p:cNvPr id="50180" name="Content Placeholder 5"/>
          <p:cNvSpPr>
            <a:spLocks noGrp="1"/>
          </p:cNvSpPr>
          <p:nvPr>
            <p:ph sz="quarter" idx="1"/>
          </p:nvPr>
        </p:nvSpPr>
        <p:spPr>
          <a:xfrm>
            <a:off x="3124200" y="1066800"/>
            <a:ext cx="5638800" cy="4648200"/>
          </a:xfrm>
        </p:spPr>
        <p:txBody>
          <a:bodyPr anchor="ctr"/>
          <a:lstStyle/>
          <a:p>
            <a:pPr eaLnBrk="1" hangingPunct="1">
              <a:spcBef>
                <a:spcPct val="0"/>
              </a:spcBef>
              <a:buFont typeface="Wingdings 2" pitchFamily="18" charset="2"/>
              <a:buNone/>
            </a:pPr>
            <a:r>
              <a:rPr lang="en-US" altLang="en-US" sz="2400" b="1"/>
              <a:t>Your Next Steps...</a:t>
            </a:r>
          </a:p>
          <a:p>
            <a:pPr eaLnBrk="1" hangingPunct="1">
              <a:spcBef>
                <a:spcPct val="0"/>
              </a:spcBef>
              <a:buFont typeface="Wingdings 2" pitchFamily="18" charset="2"/>
              <a:buNone/>
            </a:pPr>
            <a:endParaRPr lang="en-US" altLang="en-US" sz="500"/>
          </a:p>
          <a:p>
            <a:pPr eaLnBrk="1" hangingPunct="1">
              <a:spcBef>
                <a:spcPct val="0"/>
              </a:spcBef>
              <a:spcAft>
                <a:spcPts val="600"/>
              </a:spcAft>
            </a:pPr>
            <a:r>
              <a:rPr lang="en-US" altLang="en-US" sz="2000"/>
              <a:t>Fill out workbook pages</a:t>
            </a:r>
          </a:p>
          <a:p>
            <a:pPr eaLnBrk="1" hangingPunct="1">
              <a:spcBef>
                <a:spcPct val="0"/>
              </a:spcBef>
              <a:spcAft>
                <a:spcPts val="600"/>
              </a:spcAft>
            </a:pPr>
            <a:r>
              <a:rPr lang="en-US" altLang="en-US" sz="2000"/>
              <a:t>Keep for future reference   -or-</a:t>
            </a:r>
          </a:p>
          <a:p>
            <a:pPr eaLnBrk="1" hangingPunct="1">
              <a:spcBef>
                <a:spcPct val="0"/>
              </a:spcBef>
              <a:spcAft>
                <a:spcPts val="600"/>
              </a:spcAft>
            </a:pPr>
            <a:r>
              <a:rPr lang="en-US" altLang="en-US" sz="2000"/>
              <a:t>Review with your mentor, family member, pastor, etc. asking, “Does this look like me?”</a:t>
            </a:r>
          </a:p>
          <a:p>
            <a:pPr eaLnBrk="1" hangingPunct="1">
              <a:spcBef>
                <a:spcPct val="0"/>
              </a:spcBef>
              <a:spcAft>
                <a:spcPts val="600"/>
              </a:spcAft>
            </a:pPr>
            <a:r>
              <a:rPr lang="en-US" altLang="en-US" sz="2000"/>
              <a:t>Load template on local computer</a:t>
            </a:r>
          </a:p>
          <a:p>
            <a:pPr eaLnBrk="1" hangingPunct="1">
              <a:spcBef>
                <a:spcPct val="0"/>
              </a:spcBef>
              <a:spcAft>
                <a:spcPts val="600"/>
              </a:spcAft>
            </a:pPr>
            <a:r>
              <a:rPr lang="en-US" altLang="en-US" sz="2000"/>
              <a:t>Create initial drafts for two or three specific areas you will explore</a:t>
            </a:r>
          </a:p>
          <a:p>
            <a:pPr eaLnBrk="1" hangingPunct="1">
              <a:spcBef>
                <a:spcPct val="0"/>
              </a:spcBef>
              <a:spcAft>
                <a:spcPts val="600"/>
              </a:spcAft>
            </a:pPr>
            <a:r>
              <a:rPr lang="en-US" altLang="en-US" sz="2000"/>
              <a:t>Return to your mentor or counselor with  thoughts, questions , etc.</a:t>
            </a:r>
          </a:p>
          <a:p>
            <a:pPr eaLnBrk="1" hangingPunct="1">
              <a:spcBef>
                <a:spcPct val="0"/>
              </a:spcBef>
              <a:spcAft>
                <a:spcPts val="600"/>
              </a:spcAft>
            </a:pPr>
            <a:endParaRPr lang="en-US" altLang="en-US" sz="500"/>
          </a:p>
          <a:p>
            <a:pPr algn="ctr" eaLnBrk="1" hangingPunct="1">
              <a:spcBef>
                <a:spcPct val="0"/>
              </a:spcBef>
              <a:buFont typeface="Wingdings 2" pitchFamily="18" charset="2"/>
              <a:buNone/>
            </a:pPr>
            <a:r>
              <a:rPr lang="en-US" altLang="en-US" sz="2400" b="1" i="1"/>
              <a:t>Thank you for your persistence </a:t>
            </a:r>
          </a:p>
          <a:p>
            <a:pPr algn="ctr" eaLnBrk="1" hangingPunct="1">
              <a:spcBef>
                <a:spcPct val="0"/>
              </a:spcBef>
              <a:buFont typeface="Wingdings 2" pitchFamily="18" charset="2"/>
              <a:buNone/>
            </a:pPr>
            <a:r>
              <a:rPr lang="en-US" altLang="en-US" sz="2400" b="1" i="1"/>
              <a:t>in this work!</a:t>
            </a:r>
            <a:endParaRPr lang="en-US" altLang="en-US" sz="2400"/>
          </a:p>
        </p:txBody>
      </p:sp>
      <p:sp>
        <p:nvSpPr>
          <p:cNvPr id="50181" name="TextBox 68"/>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37</a:t>
            </a:r>
          </a:p>
        </p:txBody>
      </p:sp>
      <p:sp>
        <p:nvSpPr>
          <p:cNvPr id="70" name="Rectangle 69"/>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a:xfrm>
            <a:off x="3124200" y="4419600"/>
            <a:ext cx="5638800" cy="1828800"/>
          </a:xfrm>
        </p:spPr>
        <p:txBody>
          <a:bodyPr anchor="b">
            <a:normAutofit/>
          </a:bodyPr>
          <a:lstStyle/>
          <a:p>
            <a:pPr marL="274320" indent="-274320" eaLnBrk="1" fontAlgn="auto" hangingPunct="1">
              <a:spcAft>
                <a:spcPts val="0"/>
              </a:spcAft>
              <a:buFont typeface="Wingdings 2"/>
              <a:buNone/>
              <a:defRPr/>
            </a:pPr>
            <a:r>
              <a:rPr lang="en-US" sz="1200"/>
              <a:t>© 2014  Metanoia Prison Ministries</a:t>
            </a:r>
          </a:p>
          <a:p>
            <a:pPr marL="0" indent="0" algn="just" eaLnBrk="1" fontAlgn="auto" hangingPunct="1">
              <a:spcAft>
                <a:spcPts val="0"/>
              </a:spcAft>
              <a:buFont typeface="Wingdings 2"/>
              <a:buNone/>
              <a:defRPr/>
            </a:pPr>
            <a:r>
              <a:rPr lang="en-US" sz="1200" b="1"/>
              <a:t>Permissions:</a:t>
            </a:r>
            <a:r>
              <a:rPr lang="en-US" sz="1200"/>
              <a:t> You are permitted to reproduce and distribute this material provided that you do not alter the wording in any way and do not charge a fee beyond the cost of reproduction. Any exceptions to the above must be approved by Metanoia Prison Ministries.</a:t>
            </a:r>
          </a:p>
        </p:txBody>
      </p:sp>
      <p:sp>
        <p:nvSpPr>
          <p:cNvPr id="51203" name="Subtitle 2"/>
          <p:cNvSpPr txBox="1">
            <a:spLocks/>
          </p:cNvSpPr>
          <p:nvPr/>
        </p:nvSpPr>
        <p:spPr bwMode="auto">
          <a:xfrm>
            <a:off x="2895600" y="2133600"/>
            <a:ext cx="6096000" cy="1524000"/>
          </a:xfrm>
          <a:prstGeom prst="rect">
            <a:avLst/>
          </a:prstGeom>
          <a:noFill/>
          <a:ln w="9525">
            <a:noFill/>
            <a:miter lim="800000"/>
            <a:headEnd/>
            <a:tailEnd/>
          </a:ln>
        </p:spPr>
        <p:txBody>
          <a:bodyPr/>
          <a:lstStyle/>
          <a:p>
            <a:pPr marL="273050" indent="-273050" algn="ctr">
              <a:spcBef>
                <a:spcPct val="20000"/>
              </a:spcBef>
              <a:buClr>
                <a:schemeClr val="accent1"/>
              </a:buClr>
              <a:buSzPct val="85000"/>
            </a:pPr>
            <a:r>
              <a:rPr lang="en-US" altLang="en-US" sz="1600" b="1">
                <a:latin typeface="Georgia" pitchFamily="18" charset="0"/>
              </a:rPr>
              <a:t>Pre-Release Workbook and Planning Guide </a:t>
            </a:r>
          </a:p>
          <a:p>
            <a:pPr marL="273050" indent="-273050" algn="ctr">
              <a:spcBef>
                <a:spcPct val="20000"/>
              </a:spcBef>
              <a:buClr>
                <a:schemeClr val="accent1"/>
              </a:buClr>
              <a:buSzPct val="85000"/>
            </a:pPr>
            <a:r>
              <a:rPr lang="en-US" altLang="en-US" sz="1600" b="1">
                <a:latin typeface="Georgia" pitchFamily="18" charset="0"/>
              </a:rPr>
              <a:t>for Returning Citizens</a:t>
            </a:r>
          </a:p>
          <a:p>
            <a:pPr marL="273050" indent="-273050" algn="ctr">
              <a:spcBef>
                <a:spcPct val="20000"/>
              </a:spcBef>
              <a:buClr>
                <a:schemeClr val="accent1"/>
              </a:buClr>
              <a:buSzPct val="85000"/>
            </a:pPr>
            <a:endParaRPr lang="en-US" altLang="en-US" sz="1100" b="1">
              <a:latin typeface="Georgia" pitchFamily="18" charset="0"/>
            </a:endParaRPr>
          </a:p>
          <a:p>
            <a:pPr marL="273050" indent="-273050" algn="ctr">
              <a:spcBef>
                <a:spcPct val="20000"/>
              </a:spcBef>
              <a:buClr>
                <a:schemeClr val="accent1"/>
              </a:buClr>
              <a:buSzPct val="85000"/>
            </a:pPr>
            <a:r>
              <a:rPr lang="en-US" altLang="en-US" sz="1600" b="1" i="1">
                <a:latin typeface="Georgia" pitchFamily="18" charset="0"/>
              </a:rPr>
              <a:t>Courtesy of the Metanoia Prison Ministries</a:t>
            </a:r>
          </a:p>
        </p:txBody>
      </p:sp>
      <p:sp>
        <p:nvSpPr>
          <p:cNvPr id="10" name="Title 1"/>
          <p:cNvSpPr txBox="1">
            <a:spLocks/>
          </p:cNvSpPr>
          <p:nvPr/>
        </p:nvSpPr>
        <p:spPr>
          <a:xfrm>
            <a:off x="3276600" y="1219200"/>
            <a:ext cx="5257800" cy="838200"/>
          </a:xfrm>
          <a:prstGeom prst="rect">
            <a:avLst/>
          </a:prstGeom>
        </p:spPr>
        <p:txBody>
          <a:bodyPr anchor="b">
            <a:normAutofit/>
          </a:bodyPr>
          <a:lstStyle/>
          <a:p>
            <a:pPr algn="ctr" fontAlgn="auto">
              <a:spcAft>
                <a:spcPts val="0"/>
              </a:spcAft>
              <a:defRPr/>
            </a:pPr>
            <a:r>
              <a:rPr lang="en-US" sz="2200" b="1">
                <a:latin typeface="+mj-lt"/>
                <a:ea typeface="+mj-ea"/>
                <a:cs typeface="+mj-cs"/>
              </a:rPr>
              <a:t>Loving and Trusting God</a:t>
            </a:r>
            <a:br>
              <a:rPr lang="en-US" sz="2200" b="1">
                <a:latin typeface="+mj-lt"/>
                <a:ea typeface="+mj-ea"/>
                <a:cs typeface="+mj-cs"/>
              </a:rPr>
            </a:br>
            <a:r>
              <a:rPr lang="en-US" sz="2200" b="1">
                <a:latin typeface="+mj-lt"/>
                <a:ea typeface="+mj-ea"/>
                <a:cs typeface="+mj-cs"/>
              </a:rPr>
              <a:t> in the Job Search</a:t>
            </a:r>
          </a:p>
        </p:txBody>
      </p:sp>
      <p:pic>
        <p:nvPicPr>
          <p:cNvPr id="51205" name="Picture 64"/>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6917191" y="571500"/>
            <a:ext cx="2024742" cy="685800"/>
          </a:xfrm>
          <a:prstGeom prst="rect">
            <a:avLst/>
          </a:prstGeom>
          <a:noFill/>
          <a:ln w="9525">
            <a:noFill/>
            <a:miter lim="800000"/>
            <a:headEnd/>
            <a:tailEnd/>
          </a:ln>
        </p:spPr>
      </p:pic>
      <p:sp>
        <p:nvSpPr>
          <p:cNvPr id="51206" name="TextBox 14"/>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38</a:t>
            </a:r>
          </a:p>
        </p:txBody>
      </p:sp>
      <p:sp>
        <p:nvSpPr>
          <p:cNvPr id="13" name="Rectangle 12"/>
          <p:cNvSpPr/>
          <p:nvPr/>
        </p:nvSpPr>
        <p:spPr>
          <a:xfrm>
            <a:off x="3048000" y="3365500"/>
            <a:ext cx="6096000" cy="1600438"/>
          </a:xfrm>
          <a:prstGeom prst="rect">
            <a:avLst/>
          </a:prstGeom>
        </p:spPr>
        <p:txBody>
          <a:bodyPr>
            <a:spAutoFit/>
          </a:bodyPr>
          <a:lstStyle/>
          <a:p>
            <a:pPr algn="ctr">
              <a:defRPr/>
            </a:pPr>
            <a:r>
              <a:rPr lang="en-US" sz="1400" b="1">
                <a:latin typeface="+mn-lt"/>
              </a:rPr>
              <a:t>For additional information contact:</a:t>
            </a:r>
            <a:r>
              <a:rPr lang="en-US" sz="1400">
                <a:latin typeface="+mn-lt"/>
              </a:rPr>
              <a:t> </a:t>
            </a:r>
          </a:p>
          <a:p>
            <a:pPr algn="ctr">
              <a:defRPr/>
            </a:pPr>
            <a:r>
              <a:rPr lang="en-US" sz="1400">
                <a:latin typeface="+mn-lt"/>
              </a:rPr>
              <a:t> </a:t>
            </a:r>
          </a:p>
          <a:p>
            <a:pPr algn="ctr">
              <a:defRPr/>
            </a:pPr>
            <a:r>
              <a:rPr lang="en-US" sz="1400">
                <a:latin typeface="+mn-lt"/>
              </a:rPr>
              <a:t>Mark Casson</a:t>
            </a:r>
          </a:p>
          <a:p>
            <a:pPr algn="ctr">
              <a:defRPr/>
            </a:pPr>
            <a:r>
              <a:rPr lang="en-US" sz="1400">
                <a:latin typeface="+mn-lt"/>
              </a:rPr>
              <a:t>Director of Prison Ministry, Presbyterian Church in America</a:t>
            </a:r>
          </a:p>
          <a:p>
            <a:pPr algn="ctr">
              <a:defRPr/>
            </a:pPr>
            <a:r>
              <a:rPr lang="en-US" sz="1400">
                <a:latin typeface="+mn-lt"/>
              </a:rPr>
              <a:t>Executive Director, Metanoia Prison Ministries</a:t>
            </a:r>
          </a:p>
          <a:p>
            <a:pPr algn="ctr">
              <a:defRPr/>
            </a:pPr>
            <a:endParaRPr lang="en-US" sz="1400">
              <a:latin typeface="+mn-lt"/>
            </a:endParaRPr>
          </a:p>
          <a:p>
            <a:pPr algn="ctr">
              <a:defRPr/>
            </a:pPr>
            <a:r>
              <a:rPr lang="en-US" sz="1400" err="1">
                <a:latin typeface="+mn-lt"/>
                <a:hlinkClick r:id="rId3"/>
              </a:rPr>
              <a:t>www.metanoiaprisonministries.org</a:t>
            </a:r>
            <a:endParaRPr lang="en-US" sz="1400">
              <a:latin typeface="+mn-lt"/>
            </a:endParaRPr>
          </a:p>
        </p:txBody>
      </p:sp>
      <p:sp>
        <p:nvSpPr>
          <p:cNvPr id="17" name="Rectangle 16"/>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6"/>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Why do we work?</a:t>
            </a:r>
          </a:p>
        </p:txBody>
      </p:sp>
      <p:sp>
        <p:nvSpPr>
          <p:cNvPr id="16387" name="Text Placeholder 8"/>
          <p:cNvSpPr>
            <a:spLocks noGrp="1"/>
          </p:cNvSpPr>
          <p:nvPr>
            <p:ph type="body" idx="2"/>
          </p:nvPr>
        </p:nvSpPr>
        <p:spPr/>
        <p:txBody>
          <a:bodyPr/>
          <a:lstStyle/>
          <a:p>
            <a:pPr eaLnBrk="1" hangingPunct="1">
              <a:defRPr/>
            </a:pPr>
            <a:r>
              <a:rPr lang="en-US" altLang="en-US">
                <a:effectLst>
                  <a:outerShdw blurRad="38100" dist="38100" dir="2700000" algn="tl">
                    <a:srgbClr val="000000">
                      <a:alpha val="43137"/>
                    </a:srgbClr>
                  </a:outerShdw>
                </a:effectLst>
              </a:rPr>
              <a:t>We are taught to work</a:t>
            </a:r>
          </a:p>
          <a:p>
            <a:pPr eaLnBrk="1" hangingPunct="1">
              <a:defRPr/>
            </a:pPr>
            <a:r>
              <a:rPr lang="en-US" altLang="en-US">
                <a:effectLst>
                  <a:outerShdw blurRad="38100" dist="38100" dir="2700000" algn="tl">
                    <a:srgbClr val="000000">
                      <a:alpha val="43137"/>
                    </a:srgbClr>
                  </a:outerShdw>
                </a:effectLst>
              </a:rPr>
              <a:t>We are to imitate God by working </a:t>
            </a:r>
          </a:p>
          <a:p>
            <a:pPr eaLnBrk="1" hangingPunct="1">
              <a:defRPr/>
            </a:pPr>
            <a:r>
              <a:rPr lang="en-US" altLang="en-US">
                <a:effectLst>
                  <a:outerShdw blurRad="38100" dist="38100" dir="2700000" algn="tl">
                    <a:srgbClr val="000000">
                      <a:alpha val="43137"/>
                    </a:srgbClr>
                  </a:outerShdw>
                </a:effectLst>
              </a:rPr>
              <a:t>We must honor God in our work</a:t>
            </a:r>
          </a:p>
          <a:p>
            <a:pPr eaLnBrk="1" hangingPunct="1">
              <a:defRPr/>
            </a:pPr>
            <a:r>
              <a:rPr lang="en-US" altLang="en-US" i="1">
                <a:effectLst>
                  <a:outerShdw blurRad="38100" dist="38100" dir="2700000" algn="tl">
                    <a:srgbClr val="000000">
                      <a:alpha val="43137"/>
                    </a:srgbClr>
                  </a:outerShdw>
                </a:effectLst>
              </a:rPr>
              <a:t>For we are God’s workmanship, created in Christ Jesus for good works, which God prepared beforehand, that we should walk in them.  (Ephesians 2:10)</a:t>
            </a:r>
            <a:endParaRPr lang="en-US" altLang="en-US" i="1">
              <a:solidFill>
                <a:schemeClr val="tx1"/>
              </a:solidFill>
              <a:effectLst>
                <a:outerShdw blurRad="38100" dist="38100" dir="2700000" algn="tl">
                  <a:srgbClr val="000000">
                    <a:alpha val="43137"/>
                  </a:srgbClr>
                </a:outerShdw>
              </a:effectLst>
            </a:endParaRPr>
          </a:p>
          <a:p>
            <a:pPr eaLnBrk="1" hangingPunct="1">
              <a:defRPr/>
            </a:pPr>
            <a:endParaRPr lang="en-US" altLang="en-US">
              <a:effectLst>
                <a:outerShdw blurRad="38100" dist="38100" dir="2700000" algn="tl">
                  <a:srgbClr val="000000">
                    <a:alpha val="43137"/>
                  </a:srgbClr>
                </a:outerShdw>
              </a:effectLst>
            </a:endParaRPr>
          </a:p>
        </p:txBody>
      </p:sp>
      <p:sp>
        <p:nvSpPr>
          <p:cNvPr id="8" name="Content Placeholder 7"/>
          <p:cNvSpPr>
            <a:spLocks noGrp="1"/>
          </p:cNvSpPr>
          <p:nvPr>
            <p:ph sz="quarter" idx="1"/>
          </p:nvPr>
        </p:nvSpPr>
        <p:spPr>
          <a:xfrm>
            <a:off x="3048000" y="762000"/>
            <a:ext cx="5715000" cy="5105400"/>
          </a:xfrm>
        </p:spPr>
        <p:txBody>
          <a:bodyPr>
            <a:noAutofit/>
          </a:bodyPr>
          <a:lstStyle/>
          <a:p>
            <a:pPr marL="274320" indent="-274320" eaLnBrk="1" fontAlgn="auto" hangingPunct="1">
              <a:spcBef>
                <a:spcPts val="1200"/>
              </a:spcBef>
              <a:spcAft>
                <a:spcPts val="0"/>
              </a:spcAft>
              <a:buFont typeface="Wingdings 2"/>
              <a:buChar char=""/>
              <a:defRPr/>
            </a:pPr>
            <a:r>
              <a:rPr lang="en-US" sz="1560"/>
              <a:t>Beginning in Genesis, there was work to be done. Man was told to subdue and rule the earth for the glory of God  </a:t>
            </a:r>
            <a:r>
              <a:rPr lang="en-US" sz="1200"/>
              <a:t>(Genesis 1:26-28)</a:t>
            </a:r>
            <a:r>
              <a:rPr lang="en-US" sz="1560"/>
              <a:t>. </a:t>
            </a:r>
          </a:p>
          <a:p>
            <a:pPr marL="274320" indent="-274320" eaLnBrk="1" fontAlgn="auto" hangingPunct="1">
              <a:spcBef>
                <a:spcPts val="1200"/>
              </a:spcBef>
              <a:spcAft>
                <a:spcPts val="0"/>
              </a:spcAft>
              <a:buFont typeface="Wingdings 2"/>
              <a:buChar char=""/>
              <a:defRPr/>
            </a:pPr>
            <a:r>
              <a:rPr lang="en-US" sz="1560"/>
              <a:t>The fourth commandment underscores the requirement of work. </a:t>
            </a:r>
            <a:r>
              <a:rPr lang="en-US" sz="1560" i="1"/>
              <a:t>Six days shall you labor and do all your work, but the 7th is a Sabbath to the Lord your God. In it you shall rest</a:t>
            </a:r>
            <a:r>
              <a:rPr lang="en-US" sz="1560"/>
              <a:t>.. The moral law assumes work as the normal course of life, punctuated by periods of rest. </a:t>
            </a:r>
          </a:p>
          <a:p>
            <a:pPr marL="274320" indent="-274320" eaLnBrk="1" fontAlgn="auto" hangingPunct="1">
              <a:spcBef>
                <a:spcPts val="1200"/>
              </a:spcBef>
              <a:spcAft>
                <a:spcPts val="0"/>
              </a:spcAft>
              <a:buFont typeface="Wingdings 2"/>
              <a:buChar char=""/>
              <a:defRPr/>
            </a:pPr>
            <a:r>
              <a:rPr lang="en-US" sz="1560"/>
              <a:t>Our God is the God who plans, who creates, who builds, who has an eye for shape, for symmetry, for color, shading, detail, harmony; who organizes and structures massive and intricate ecosystems, who integrates them and maintains them.  We are made in His image and are to imitate Him.</a:t>
            </a:r>
          </a:p>
          <a:p>
            <a:pPr marL="274320" indent="-274320" eaLnBrk="1" fontAlgn="auto" hangingPunct="1">
              <a:spcBef>
                <a:spcPts val="1200"/>
              </a:spcBef>
              <a:spcAft>
                <a:spcPts val="0"/>
              </a:spcAft>
              <a:buFont typeface="Wingdings 2"/>
              <a:buChar char=""/>
              <a:defRPr/>
            </a:pPr>
            <a:r>
              <a:rPr lang="en-US" sz="1560"/>
              <a:t>It doesn’t matter what your work is, from yard work, assem-bly line work, professional work, public work, house work, home work. If it is lawful work, then you must see it as your calling from God and see His pleasure in your work.  </a:t>
            </a:r>
            <a:r>
              <a:rPr lang="en-US" sz="1560" i="1"/>
              <a:t>As God has distributed (or "assigned") to each one, as the Lord has called each one, so let him walk.  </a:t>
            </a:r>
            <a:r>
              <a:rPr lang="en-US" sz="1200"/>
              <a:t>(I Corinthians 7:17)</a:t>
            </a:r>
            <a:endParaRPr lang="en-US" sz="1560"/>
          </a:p>
        </p:txBody>
      </p:sp>
      <p:sp>
        <p:nvSpPr>
          <p:cNvPr id="16389" name="TextBox 9"/>
          <p:cNvSpPr txBox="1">
            <a:spLocks noChangeArrowheads="1"/>
          </p:cNvSpPr>
          <p:nvPr/>
        </p:nvSpPr>
        <p:spPr bwMode="auto">
          <a:xfrm flipH="1">
            <a:off x="4953000" y="5943600"/>
            <a:ext cx="4114800" cy="276225"/>
          </a:xfrm>
          <a:prstGeom prst="rect">
            <a:avLst/>
          </a:prstGeom>
          <a:noFill/>
          <a:ln w="9525">
            <a:noFill/>
            <a:miter lim="800000"/>
            <a:headEnd/>
            <a:tailEnd/>
          </a:ln>
        </p:spPr>
        <p:txBody>
          <a:bodyPr>
            <a:spAutoFit/>
          </a:bodyPr>
          <a:lstStyle/>
          <a:p>
            <a:r>
              <a:rPr lang="en-US" altLang="en-US" sz="1200">
                <a:cs typeface="Arial" charset="0"/>
              </a:rPr>
              <a:t>Taken from, </a:t>
            </a:r>
            <a:r>
              <a:rPr lang="en-US" altLang="en-US" sz="1200" i="1">
                <a:cs typeface="Arial" charset="0"/>
              </a:rPr>
              <a:t>“Work as a Calling” </a:t>
            </a:r>
            <a:r>
              <a:rPr lang="en-US" altLang="en-US" sz="1200">
                <a:cs typeface="Arial" charset="0"/>
              </a:rPr>
              <a:t>by Rev. Darwin Jordan</a:t>
            </a:r>
          </a:p>
        </p:txBody>
      </p:sp>
      <p:sp>
        <p:nvSpPr>
          <p:cNvPr id="16390" name="TextBox 14"/>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4</a:t>
            </a:r>
          </a:p>
        </p:txBody>
      </p:sp>
      <p:sp>
        <p:nvSpPr>
          <p:cNvPr id="16" name="Rectangle 15"/>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Loving God and trusting Him is His will for our lives</a:t>
            </a:r>
          </a:p>
        </p:txBody>
      </p:sp>
      <p:sp>
        <p:nvSpPr>
          <p:cNvPr id="17411" name="Text Placeholder 5"/>
          <p:cNvSpPr>
            <a:spLocks noGrp="1"/>
          </p:cNvSpPr>
          <p:nvPr>
            <p:ph type="body" idx="2"/>
          </p:nvPr>
        </p:nvSpPr>
        <p:spPr>
          <a:xfrm>
            <a:off x="381000" y="2438400"/>
            <a:ext cx="2362200" cy="4038600"/>
          </a:xfrm>
        </p:spPr>
        <p:txBody>
          <a:bodyPr/>
          <a:lstStyle/>
          <a:p>
            <a:pPr eaLnBrk="1" hangingPunct="1">
              <a:defRPr/>
            </a:pPr>
            <a:r>
              <a:rPr lang="en-US" altLang="en-US" i="1">
                <a:effectLst>
                  <a:outerShdw blurRad="38100" dist="38100" dir="2700000" algn="tl">
                    <a:srgbClr val="000000">
                      <a:alpha val="43137"/>
                    </a:srgbClr>
                  </a:outerShdw>
                </a:effectLst>
              </a:rPr>
              <a:t>Come now you who say, “Today or tomorrow we will go to such and such a city, and spend a year there and engage in business and make a profit.”  Yet you do not know what your life will be like tomorrow…Instead you ought to say, “If the Lord wills we will live and also do this or that.”  (James 4:13-15)</a:t>
            </a:r>
            <a:endParaRPr lang="en-US" altLang="en-US" i="1">
              <a:solidFill>
                <a:schemeClr val="tx1"/>
              </a:solidFill>
              <a:effectLst>
                <a:outerShdw blurRad="38100" dist="38100" dir="2700000" algn="tl">
                  <a:srgbClr val="000000">
                    <a:alpha val="43137"/>
                  </a:srgbClr>
                </a:outerShdw>
              </a:effectLst>
            </a:endParaRPr>
          </a:p>
        </p:txBody>
      </p:sp>
      <p:sp>
        <p:nvSpPr>
          <p:cNvPr id="17412" name="Content Placeholder 4"/>
          <p:cNvSpPr>
            <a:spLocks noGrp="1"/>
          </p:cNvSpPr>
          <p:nvPr>
            <p:ph sz="quarter" idx="1"/>
          </p:nvPr>
        </p:nvSpPr>
        <p:spPr>
          <a:xfrm>
            <a:off x="3124200" y="685800"/>
            <a:ext cx="5791200" cy="5410200"/>
          </a:xfrm>
        </p:spPr>
        <p:txBody>
          <a:bodyPr/>
          <a:lstStyle/>
          <a:p>
            <a:pPr eaLnBrk="1" hangingPunct="1"/>
            <a:r>
              <a:rPr lang="en-US" altLang="en-US" sz="2000"/>
              <a:t>What is the Lord’s will for my life?</a:t>
            </a:r>
          </a:p>
          <a:p>
            <a:pPr lvl="1" eaLnBrk="1" hangingPunct="1"/>
            <a:r>
              <a:rPr lang="en-US" altLang="en-US" sz="1600"/>
              <a:t>Before work, or money or family or anything else, it is to love Him with all our hearts, souls, minds and strength</a:t>
            </a:r>
          </a:p>
          <a:p>
            <a:pPr lvl="1" eaLnBrk="1" hangingPunct="1"/>
            <a:r>
              <a:rPr lang="en-US" altLang="en-US" sz="1600"/>
              <a:t>And, we love our neighbor as we love ourselves</a:t>
            </a:r>
          </a:p>
          <a:p>
            <a:pPr eaLnBrk="1" hangingPunct="1"/>
            <a:r>
              <a:rPr lang="en-US" altLang="en-US" sz="2000"/>
              <a:t>Anything else?</a:t>
            </a:r>
          </a:p>
          <a:p>
            <a:pPr lvl="1" eaLnBrk="1" hangingPunct="1"/>
            <a:r>
              <a:rPr lang="en-US" altLang="en-US" sz="1600"/>
              <a:t>Husbands and wives are to love each other</a:t>
            </a:r>
          </a:p>
          <a:p>
            <a:pPr lvl="1" eaLnBrk="1" hangingPunct="1"/>
            <a:r>
              <a:rPr lang="en-US" altLang="en-US" sz="1600"/>
              <a:t>Do not exasperate your children to anger</a:t>
            </a:r>
          </a:p>
          <a:p>
            <a:pPr lvl="1" eaLnBrk="1" hangingPunct="1"/>
            <a:r>
              <a:rPr lang="en-US" altLang="en-US" sz="1600"/>
              <a:t>Care for the widows and the orphans</a:t>
            </a:r>
          </a:p>
          <a:p>
            <a:pPr lvl="1" eaLnBrk="1" hangingPunct="1"/>
            <a:r>
              <a:rPr lang="en-US" altLang="en-US" sz="1600"/>
              <a:t>Bring your whole tithe into the storehouse</a:t>
            </a:r>
          </a:p>
          <a:p>
            <a:pPr lvl="1" eaLnBrk="1" hangingPunct="1"/>
            <a:r>
              <a:rPr lang="en-US" altLang="en-US" sz="1600"/>
              <a:t>Bear one another’s burdens</a:t>
            </a:r>
          </a:p>
          <a:p>
            <a:pPr lvl="1" eaLnBrk="1" hangingPunct="1"/>
            <a:r>
              <a:rPr lang="en-US" altLang="en-US" sz="1600"/>
              <a:t>Seek justice, love mercy and walk humbly with your God</a:t>
            </a:r>
          </a:p>
          <a:p>
            <a:pPr lvl="1" eaLnBrk="1" hangingPunct="1"/>
            <a:r>
              <a:rPr lang="en-US" altLang="en-US" sz="1600"/>
              <a:t>Etc., etc., etc.</a:t>
            </a:r>
          </a:p>
          <a:p>
            <a:pPr eaLnBrk="1" hangingPunct="1"/>
            <a:r>
              <a:rPr lang="en-US" altLang="en-US" sz="2000"/>
              <a:t>These things we KNOW He wants us to do…</a:t>
            </a:r>
          </a:p>
          <a:p>
            <a:pPr eaLnBrk="1" hangingPunct="1"/>
            <a:r>
              <a:rPr lang="en-US" altLang="en-US" sz="2000"/>
              <a:t>But where does work come in?  I need a job!</a:t>
            </a:r>
          </a:p>
          <a:p>
            <a:pPr eaLnBrk="1" hangingPunct="1"/>
            <a:r>
              <a:rPr lang="en-US" altLang="en-US" sz="2000"/>
              <a:t>Let’s not quibble with God.</a:t>
            </a:r>
            <a:r>
              <a:rPr lang="en-US" altLang="en-US" sz="2000" i="1"/>
              <a:t>  “Seek first the kingdom of God and His righteousness, and all these things will be added to you.”  </a:t>
            </a:r>
            <a:r>
              <a:rPr lang="en-US" altLang="en-US" sz="1400"/>
              <a:t>(Matt 6:33)</a:t>
            </a:r>
            <a:endParaRPr lang="en-US" altLang="en-US" sz="2000"/>
          </a:p>
          <a:p>
            <a:pPr eaLnBrk="1" hangingPunct="1"/>
            <a:endParaRPr lang="en-US" altLang="en-US" sz="2000"/>
          </a:p>
          <a:p>
            <a:pPr eaLnBrk="1" hangingPunct="1"/>
            <a:endParaRPr lang="en-US" altLang="en-US" sz="2000"/>
          </a:p>
        </p:txBody>
      </p:sp>
      <p:sp>
        <p:nvSpPr>
          <p:cNvPr id="17413" name="TextBox 13"/>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5</a:t>
            </a:r>
          </a:p>
        </p:txBody>
      </p:sp>
      <p:sp>
        <p:nvSpPr>
          <p:cNvPr id="15" name="Rectangle 14"/>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Finding the work He has prepared for us to do</a:t>
            </a:r>
          </a:p>
        </p:txBody>
      </p:sp>
      <p:sp>
        <p:nvSpPr>
          <p:cNvPr id="18435" name="Text Placeholder 5"/>
          <p:cNvSpPr>
            <a:spLocks noGrp="1"/>
          </p:cNvSpPr>
          <p:nvPr>
            <p:ph type="body" idx="2"/>
          </p:nvPr>
        </p:nvSpPr>
        <p:spPr>
          <a:xfrm>
            <a:off x="381000" y="2362200"/>
            <a:ext cx="2362200" cy="3763963"/>
          </a:xfrm>
        </p:spPr>
        <p:txBody>
          <a:bodyPr/>
          <a:lstStyle/>
          <a:p>
            <a:pPr eaLnBrk="1" hangingPunct="1">
              <a:defRPr/>
            </a:pPr>
            <a:r>
              <a:rPr lang="en-US" altLang="en-US" i="1">
                <a:effectLst>
                  <a:outerShdw blurRad="38100" dist="38100" dir="2700000" algn="tl">
                    <a:srgbClr val="000000">
                      <a:alpha val="43137"/>
                    </a:srgbClr>
                  </a:outerShdw>
                </a:effectLst>
              </a:rPr>
              <a:t>“For I know the plans that I have for you,” declares the Lord, “plans for welfare and not for calamity to give you a future and a hope.” </a:t>
            </a:r>
            <a:r>
              <a:rPr lang="en-US" altLang="en-US" sz="1200">
                <a:effectLst>
                  <a:outerShdw blurRad="38100" dist="38100" dir="2700000" algn="tl">
                    <a:srgbClr val="000000">
                      <a:alpha val="43137"/>
                    </a:srgbClr>
                  </a:outerShdw>
                </a:effectLst>
              </a:rPr>
              <a:t>(Jeremiah 29:11)</a:t>
            </a:r>
            <a:endParaRPr lang="en-US" altLang="en-US" sz="1200" i="1">
              <a:effectLst>
                <a:outerShdw blurRad="38100" dist="38100" dir="2700000" algn="tl">
                  <a:srgbClr val="000000">
                    <a:alpha val="43137"/>
                  </a:srgbClr>
                </a:outerShdw>
              </a:effectLst>
            </a:endParaRPr>
          </a:p>
          <a:p>
            <a:pPr eaLnBrk="1" hangingPunct="1">
              <a:defRPr/>
            </a:pPr>
            <a:r>
              <a:rPr lang="en-US" altLang="en-US" i="1">
                <a:effectLst>
                  <a:outerShdw blurRad="38100" dist="38100" dir="2700000" algn="tl">
                    <a:srgbClr val="000000">
                      <a:alpha val="43137"/>
                    </a:srgbClr>
                  </a:outerShdw>
                </a:effectLst>
              </a:rPr>
              <a:t>“He who did not spare His own son, but delivered Him up for us all, how will He not also with Him freely give us all things?”  	</a:t>
            </a:r>
            <a:r>
              <a:rPr lang="en-US" altLang="en-US" sz="1200">
                <a:effectLst>
                  <a:outerShdw blurRad="38100" dist="38100" dir="2700000" algn="tl">
                    <a:srgbClr val="000000">
                      <a:alpha val="43137"/>
                    </a:srgbClr>
                  </a:outerShdw>
                </a:effectLst>
              </a:rPr>
              <a:t>(Romans 8:32)</a:t>
            </a:r>
            <a:endParaRPr lang="en-US" altLang="en-US" i="1">
              <a:effectLst>
                <a:outerShdw blurRad="38100" dist="38100" dir="2700000" algn="tl">
                  <a:srgbClr val="000000">
                    <a:alpha val="43137"/>
                  </a:srgbClr>
                </a:outerShdw>
              </a:effectLst>
            </a:endParaRPr>
          </a:p>
          <a:p>
            <a:pPr eaLnBrk="1" hangingPunct="1">
              <a:defRPr/>
            </a:pPr>
            <a:endParaRPr lang="en-US" altLang="en-US">
              <a:effectLst>
                <a:outerShdw blurRad="38100" dist="38100" dir="2700000" algn="tl">
                  <a:srgbClr val="000000">
                    <a:alpha val="43137"/>
                  </a:srgbClr>
                </a:outerShdw>
              </a:effectLst>
            </a:endParaRPr>
          </a:p>
          <a:p>
            <a:pPr eaLnBrk="1" hangingPunct="1">
              <a:defRPr/>
            </a:pPr>
            <a:endParaRPr lang="en-US" altLang="en-US">
              <a:effectLst>
                <a:outerShdw blurRad="38100" dist="38100" dir="2700000" algn="tl">
                  <a:srgbClr val="000000">
                    <a:alpha val="43137"/>
                  </a:srgbClr>
                </a:outerShdw>
              </a:effectLst>
            </a:endParaRPr>
          </a:p>
        </p:txBody>
      </p:sp>
      <p:sp>
        <p:nvSpPr>
          <p:cNvPr id="5" name="Content Placeholder 4"/>
          <p:cNvSpPr>
            <a:spLocks noGrp="1"/>
          </p:cNvSpPr>
          <p:nvPr>
            <p:ph sz="quarter" idx="1"/>
          </p:nvPr>
        </p:nvSpPr>
        <p:spPr>
          <a:xfrm>
            <a:off x="3124200" y="838200"/>
            <a:ext cx="5638800" cy="5410200"/>
          </a:xfrm>
        </p:spPr>
        <p:txBody>
          <a:bodyPr>
            <a:normAutofit/>
          </a:bodyPr>
          <a:lstStyle/>
          <a:p>
            <a:pPr marL="274320" indent="-274320" eaLnBrk="1" fontAlgn="auto" hangingPunct="1">
              <a:spcAft>
                <a:spcPts val="0"/>
              </a:spcAft>
              <a:buFont typeface="Wingdings 2"/>
              <a:buChar char=""/>
              <a:defRPr/>
            </a:pPr>
            <a:r>
              <a:rPr lang="en-US" sz="2000"/>
              <a:t>Nothing is unknown to God</a:t>
            </a:r>
          </a:p>
          <a:p>
            <a:pPr marL="274320" indent="-274320" eaLnBrk="1" fontAlgn="auto" hangingPunct="1">
              <a:spcAft>
                <a:spcPts val="0"/>
              </a:spcAft>
              <a:buFont typeface="Wingdings 2"/>
              <a:buChar char=""/>
              <a:defRPr/>
            </a:pPr>
            <a:endParaRPr lang="en-US" sz="1100"/>
          </a:p>
          <a:p>
            <a:pPr marL="274320" indent="-274320" eaLnBrk="1" fontAlgn="auto" hangingPunct="1">
              <a:spcAft>
                <a:spcPts val="0"/>
              </a:spcAft>
              <a:buFont typeface="Wingdings 2"/>
              <a:buChar char=""/>
              <a:defRPr/>
            </a:pPr>
            <a:r>
              <a:rPr lang="en-US" sz="2000"/>
              <a:t>The job search is one of discovering His plan</a:t>
            </a:r>
          </a:p>
          <a:p>
            <a:pPr marL="548640" lvl="1" indent="-274320" eaLnBrk="1" fontAlgn="auto" hangingPunct="1">
              <a:spcAft>
                <a:spcPts val="0"/>
              </a:spcAft>
              <a:buFont typeface="Wingdings"/>
              <a:buChar char=""/>
              <a:defRPr/>
            </a:pPr>
            <a:r>
              <a:rPr lang="en-US" sz="1600" i="1"/>
              <a:t>“For we are His workmanship, created in Christ Jesus for good works, </a:t>
            </a:r>
            <a:r>
              <a:rPr lang="en-US" sz="1600" i="1">
                <a:solidFill>
                  <a:schemeClr val="tx1">
                    <a:lumMod val="50000"/>
                    <a:lumOff val="50000"/>
                  </a:schemeClr>
                </a:solidFill>
              </a:rPr>
              <a:t>which God prepared </a:t>
            </a:r>
            <a:r>
              <a:rPr lang="en-US" sz="1600" i="1"/>
              <a:t>beforehand so that we would walk in them.”                 				</a:t>
            </a:r>
            <a:r>
              <a:rPr lang="en-US" sz="1200"/>
              <a:t>(Ephesians 2:10)</a:t>
            </a:r>
          </a:p>
          <a:p>
            <a:pPr marL="274320" indent="-274320" eaLnBrk="1" fontAlgn="auto" hangingPunct="1">
              <a:spcAft>
                <a:spcPts val="0"/>
              </a:spcAft>
              <a:buFont typeface="Wingdings 2"/>
              <a:buChar char=""/>
              <a:defRPr/>
            </a:pPr>
            <a:r>
              <a:rPr lang="en-US" sz="2100"/>
              <a:t>The Christian has the tools</a:t>
            </a:r>
          </a:p>
          <a:p>
            <a:pPr marL="548640" lvl="1" indent="-274320" eaLnBrk="1" fontAlgn="auto" hangingPunct="1">
              <a:spcAft>
                <a:spcPts val="0"/>
              </a:spcAft>
              <a:buFont typeface="Wingdings"/>
              <a:buChar char=""/>
              <a:defRPr/>
            </a:pPr>
            <a:r>
              <a:rPr lang="en-US" sz="1600" i="1"/>
              <a:t>“All Scripture is inspired by God and profitable for teaching, reproof, correction and training in righteousness; so that the man of God may be adequate, be equipped for every good work.”  </a:t>
            </a:r>
            <a:r>
              <a:rPr lang="en-US" sz="1600"/>
              <a:t>				  </a:t>
            </a:r>
            <a:r>
              <a:rPr lang="en-US" sz="1200"/>
              <a:t>(2Timothy 3:16)</a:t>
            </a:r>
          </a:p>
          <a:p>
            <a:pPr marL="274320" indent="-274320" eaLnBrk="1" fontAlgn="auto" hangingPunct="1">
              <a:spcAft>
                <a:spcPts val="0"/>
              </a:spcAft>
              <a:buFont typeface="Wingdings 2"/>
              <a:buChar char=""/>
              <a:defRPr/>
            </a:pPr>
            <a:r>
              <a:rPr lang="en-US" sz="2100"/>
              <a:t>Does this mean you will get rich?  No.</a:t>
            </a:r>
          </a:p>
          <a:p>
            <a:pPr marL="548640" lvl="1" indent="-274320" eaLnBrk="1" fontAlgn="auto" hangingPunct="1">
              <a:spcAft>
                <a:spcPts val="0"/>
              </a:spcAft>
              <a:buFont typeface="Wingdings"/>
              <a:buChar char=""/>
              <a:defRPr/>
            </a:pPr>
            <a:r>
              <a:rPr lang="en-US" sz="1600"/>
              <a:t>It means you can have anything your heart desires that fits in the perfect plan of God for your life, which you can obtain as you employ the fruit of the Spirit: love, joy, peace, patience, kindness, goodness, faithfulness, diligence and self control.</a:t>
            </a:r>
          </a:p>
        </p:txBody>
      </p:sp>
      <p:sp>
        <p:nvSpPr>
          <p:cNvPr id="18437" name="TextBox 13"/>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6</a:t>
            </a:r>
          </a:p>
        </p:txBody>
      </p:sp>
      <p:sp>
        <p:nvSpPr>
          <p:cNvPr id="15" name="Rectangle 14"/>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Do not be anxious</a:t>
            </a:r>
          </a:p>
        </p:txBody>
      </p:sp>
      <p:sp>
        <p:nvSpPr>
          <p:cNvPr id="19459" name="Text Placeholder 5"/>
          <p:cNvSpPr>
            <a:spLocks noGrp="1"/>
          </p:cNvSpPr>
          <p:nvPr>
            <p:ph type="body" idx="2"/>
          </p:nvPr>
        </p:nvSpPr>
        <p:spPr>
          <a:xfrm>
            <a:off x="381000" y="1676400"/>
            <a:ext cx="2362200" cy="4572000"/>
          </a:xfrm>
        </p:spPr>
        <p:txBody>
          <a:bodyPr/>
          <a:lstStyle/>
          <a:p>
            <a:pPr eaLnBrk="1" hangingPunct="1">
              <a:tabLst>
                <a:tab pos="682625" algn="l"/>
              </a:tabLst>
              <a:defRPr/>
            </a:pPr>
            <a:r>
              <a:rPr lang="en-US" altLang="en-US" i="1">
                <a:effectLst>
                  <a:outerShdw blurRad="38100" dist="38100" dir="2700000" algn="tl">
                    <a:srgbClr val="000000">
                      <a:alpha val="43137"/>
                    </a:srgbClr>
                  </a:outerShdw>
                </a:effectLst>
              </a:rPr>
              <a:t>“Do not be anxious about anything  but in everything by prayer and petition, with thanksgiving, present your requests to God.  And the peace of God , which surpasses all comprehension, will guard your hearts and minds in Christ Jesus.”   	</a:t>
            </a:r>
            <a:r>
              <a:rPr lang="en-US" altLang="en-US" sz="1200">
                <a:effectLst>
                  <a:outerShdw blurRad="38100" dist="38100" dir="2700000" algn="tl">
                    <a:srgbClr val="000000">
                      <a:alpha val="43137"/>
                    </a:srgbClr>
                  </a:outerShdw>
                </a:effectLst>
              </a:rPr>
              <a:t>(Philippians 4:6-7)</a:t>
            </a:r>
            <a:endParaRPr lang="en-US" altLang="en-US">
              <a:effectLst>
                <a:outerShdw blurRad="38100" dist="38100" dir="2700000" algn="tl">
                  <a:srgbClr val="000000">
                    <a:alpha val="43137"/>
                  </a:srgbClr>
                </a:outerShdw>
              </a:effectLst>
            </a:endParaRPr>
          </a:p>
          <a:p>
            <a:pPr eaLnBrk="1" hangingPunct="1">
              <a:tabLst>
                <a:tab pos="682625" algn="l"/>
              </a:tabLst>
              <a:defRPr/>
            </a:pPr>
            <a:r>
              <a:rPr lang="en-US" altLang="en-US" i="1">
                <a:effectLst>
                  <a:outerShdw blurRad="38100" dist="38100" dir="2700000" algn="tl">
                    <a:srgbClr val="000000">
                      <a:alpha val="43137"/>
                    </a:srgbClr>
                  </a:outerShdw>
                </a:effectLst>
              </a:rPr>
              <a:t>Jesus said, “So do not worry about </a:t>
            </a:r>
            <a:r>
              <a:rPr lang="en-US" altLang="en-US" i="1" err="1">
                <a:effectLst>
                  <a:outerShdw blurRad="38100" dist="38100" dir="2700000" algn="tl">
                    <a:srgbClr val="000000">
                      <a:alpha val="43137"/>
                    </a:srgbClr>
                  </a:outerShdw>
                </a:effectLst>
              </a:rPr>
              <a:t>tomor</a:t>
            </a:r>
            <a:r>
              <a:rPr lang="en-US" altLang="en-US" i="1">
                <a:effectLst>
                  <a:outerShdw blurRad="38100" dist="38100" dir="2700000" algn="tl">
                    <a:srgbClr val="000000">
                      <a:alpha val="43137"/>
                    </a:srgbClr>
                  </a:outerShdw>
                </a:effectLst>
              </a:rPr>
              <a:t>-row; for tomorrow will care for itself. Each day has enough trouble of its own.”  	 </a:t>
            </a:r>
            <a:r>
              <a:rPr lang="en-US" altLang="en-US" sz="1200">
                <a:effectLst>
                  <a:outerShdw blurRad="38100" dist="38100" dir="2700000" algn="tl">
                    <a:srgbClr val="000000">
                      <a:alpha val="43137"/>
                    </a:srgbClr>
                  </a:outerShdw>
                </a:effectLst>
              </a:rPr>
              <a:t>(Matthew 6:34)</a:t>
            </a:r>
            <a:endParaRPr lang="en-US" altLang="en-US">
              <a:effectLst>
                <a:outerShdw blurRad="38100" dist="38100" dir="2700000" algn="tl">
                  <a:srgbClr val="000000">
                    <a:alpha val="43137"/>
                  </a:srgbClr>
                </a:outerShdw>
              </a:effectLst>
            </a:endParaRPr>
          </a:p>
        </p:txBody>
      </p:sp>
      <p:sp>
        <p:nvSpPr>
          <p:cNvPr id="19460" name="Content Placeholder 4"/>
          <p:cNvSpPr>
            <a:spLocks noGrp="1"/>
          </p:cNvSpPr>
          <p:nvPr>
            <p:ph sz="quarter" idx="1"/>
          </p:nvPr>
        </p:nvSpPr>
        <p:spPr>
          <a:xfrm>
            <a:off x="3048000" y="609600"/>
            <a:ext cx="5867400" cy="5410200"/>
          </a:xfrm>
        </p:spPr>
        <p:txBody>
          <a:bodyPr/>
          <a:lstStyle/>
          <a:p>
            <a:pPr eaLnBrk="1" hangingPunct="1"/>
            <a:r>
              <a:rPr lang="en-US" altLang="en-US" sz="2000"/>
              <a:t>Worry and anxiety are the greatest enemy of successful job searches</a:t>
            </a:r>
          </a:p>
          <a:p>
            <a:pPr lvl="1" eaLnBrk="1" hangingPunct="1"/>
            <a:r>
              <a:rPr lang="en-US" altLang="en-US" sz="1600"/>
              <a:t>Undermines enthusiasm and motivation</a:t>
            </a:r>
          </a:p>
          <a:p>
            <a:pPr lvl="1" eaLnBrk="1" hangingPunct="1"/>
            <a:r>
              <a:rPr lang="en-US" altLang="en-US" sz="1600"/>
              <a:t>Destroys family relationships</a:t>
            </a:r>
          </a:p>
          <a:p>
            <a:pPr lvl="1" eaLnBrk="1" hangingPunct="1"/>
            <a:r>
              <a:rPr lang="en-US" altLang="en-US" sz="1600"/>
              <a:t>Wrecks health </a:t>
            </a:r>
          </a:p>
          <a:p>
            <a:pPr lvl="2" eaLnBrk="1" hangingPunct="1"/>
            <a:r>
              <a:rPr lang="en-US" altLang="en-US" sz="1400"/>
              <a:t>Leads to loss of sleep</a:t>
            </a:r>
          </a:p>
          <a:p>
            <a:pPr lvl="2" eaLnBrk="1" hangingPunct="1"/>
            <a:r>
              <a:rPr lang="en-US" altLang="en-US" sz="1400"/>
              <a:t>Inclines us to find  comfort in negative behaviors (i.e., eating)</a:t>
            </a:r>
          </a:p>
          <a:p>
            <a:pPr lvl="2" eaLnBrk="1" hangingPunct="1"/>
            <a:r>
              <a:rPr lang="en-US" altLang="en-US" sz="1400"/>
              <a:t>Increases blood pressure, risk of heart attack, stroke</a:t>
            </a:r>
          </a:p>
          <a:p>
            <a:pPr lvl="1" eaLnBrk="1" hangingPunct="1"/>
            <a:r>
              <a:rPr lang="en-US" altLang="en-US" sz="1600"/>
              <a:t>Leaves one in poor mindset for interviews</a:t>
            </a:r>
          </a:p>
          <a:p>
            <a:pPr lvl="1" eaLnBrk="1" hangingPunct="1"/>
            <a:r>
              <a:rPr lang="en-US" altLang="en-US" sz="1600"/>
              <a:t>Interferes with the important things you must do now</a:t>
            </a:r>
          </a:p>
          <a:p>
            <a:pPr eaLnBrk="1" hangingPunct="1"/>
            <a:r>
              <a:rPr lang="en-US" altLang="en-US" sz="2000"/>
              <a:t>Imaginings about tomorrow are not real; worry lets Satan come in to create doubt and confusion leading to personal brokenness</a:t>
            </a:r>
          </a:p>
          <a:p>
            <a:pPr eaLnBrk="1" hangingPunct="1"/>
            <a:r>
              <a:rPr lang="en-US" altLang="en-US" sz="2000"/>
              <a:t>Of much greater importance, it shows we do not trust God</a:t>
            </a:r>
          </a:p>
          <a:p>
            <a:pPr lvl="1" eaLnBrk="1" hangingPunct="1"/>
            <a:r>
              <a:rPr lang="en-US" altLang="en-US" sz="1600"/>
              <a:t>He is already there tomorrow and knows your path</a:t>
            </a:r>
          </a:p>
          <a:p>
            <a:pPr lvl="1" eaLnBrk="1" hangingPunct="1"/>
            <a:r>
              <a:rPr lang="en-US" altLang="en-US" sz="1600"/>
              <a:t>He promises to do us good</a:t>
            </a:r>
          </a:p>
          <a:p>
            <a:pPr lvl="1" eaLnBrk="1" hangingPunct="1"/>
            <a:r>
              <a:rPr lang="en-US" altLang="en-US" sz="1600"/>
              <a:t>Today REALLY does have enough trouble of its own!</a:t>
            </a:r>
          </a:p>
        </p:txBody>
      </p:sp>
      <p:sp>
        <p:nvSpPr>
          <p:cNvPr id="19461" name="TextBox 13"/>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7</a:t>
            </a:r>
          </a:p>
        </p:txBody>
      </p:sp>
      <p:sp>
        <p:nvSpPr>
          <p:cNvPr id="15" name="Rectangle 14"/>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What kind of God do we serve?</a:t>
            </a:r>
          </a:p>
        </p:txBody>
      </p:sp>
      <p:sp>
        <p:nvSpPr>
          <p:cNvPr id="20483" name="Text Placeholder 5"/>
          <p:cNvSpPr>
            <a:spLocks noGrp="1"/>
          </p:cNvSpPr>
          <p:nvPr>
            <p:ph type="body" idx="2"/>
          </p:nvPr>
        </p:nvSpPr>
        <p:spPr>
          <a:xfrm>
            <a:off x="381000" y="2057400"/>
            <a:ext cx="2362200" cy="4191000"/>
          </a:xfrm>
        </p:spPr>
        <p:txBody>
          <a:bodyPr/>
          <a:lstStyle/>
          <a:p>
            <a:pPr eaLnBrk="1" hangingPunct="1">
              <a:tabLst>
                <a:tab pos="682625" algn="l"/>
              </a:tabLst>
              <a:defRPr/>
            </a:pPr>
            <a:r>
              <a:rPr lang="en-US" altLang="en-US">
                <a:effectLst>
                  <a:outerShdw blurRad="38100" dist="38100" dir="2700000" algn="tl">
                    <a:srgbClr val="000000">
                      <a:alpha val="43137"/>
                    </a:srgbClr>
                  </a:outerShdw>
                </a:effectLst>
              </a:rPr>
              <a:t>Since we serve such a great God, let us be disciplined and use:     a) the mind of Christ that He has given us,   b) the Holy Spirit that indwells us, and            c) the Word of God that instructs us…</a:t>
            </a:r>
          </a:p>
          <a:p>
            <a:pPr eaLnBrk="1" hangingPunct="1">
              <a:tabLst>
                <a:tab pos="682625" algn="l"/>
              </a:tabLst>
              <a:defRPr/>
            </a:pPr>
            <a:r>
              <a:rPr lang="en-US" altLang="en-US">
                <a:effectLst>
                  <a:outerShdw blurRad="38100" dist="38100" dir="2700000" algn="tl">
                    <a:srgbClr val="000000">
                      <a:alpha val="43137"/>
                    </a:srgbClr>
                  </a:outerShdw>
                </a:effectLst>
              </a:rPr>
              <a:t>To be disciplined and creative in launching     --and sticking with--      a good solid job search that honors God.</a:t>
            </a:r>
          </a:p>
        </p:txBody>
      </p:sp>
      <p:sp>
        <p:nvSpPr>
          <p:cNvPr id="20484" name="Content Placeholder 4"/>
          <p:cNvSpPr>
            <a:spLocks noGrp="1"/>
          </p:cNvSpPr>
          <p:nvPr>
            <p:ph sz="quarter" idx="1"/>
          </p:nvPr>
        </p:nvSpPr>
        <p:spPr>
          <a:xfrm>
            <a:off x="3048000" y="685800"/>
            <a:ext cx="5867400" cy="5410200"/>
          </a:xfrm>
        </p:spPr>
        <p:txBody>
          <a:bodyPr/>
          <a:lstStyle/>
          <a:p>
            <a:pPr eaLnBrk="1" hangingPunct="1"/>
            <a:r>
              <a:rPr lang="en-US" altLang="en-US" sz="1600"/>
              <a:t>He is a good God</a:t>
            </a:r>
          </a:p>
          <a:p>
            <a:pPr eaLnBrk="1" hangingPunct="1"/>
            <a:r>
              <a:rPr lang="en-US" altLang="en-US" sz="1600"/>
              <a:t>He is a loving God</a:t>
            </a:r>
          </a:p>
          <a:p>
            <a:pPr eaLnBrk="1" hangingPunct="1"/>
            <a:r>
              <a:rPr lang="en-US" altLang="en-US" sz="1600"/>
              <a:t>He is a creative God</a:t>
            </a:r>
          </a:p>
          <a:p>
            <a:pPr eaLnBrk="1" hangingPunct="1"/>
            <a:r>
              <a:rPr lang="en-US" altLang="en-US" sz="1600"/>
              <a:t>He is a merciful God</a:t>
            </a:r>
          </a:p>
          <a:p>
            <a:pPr eaLnBrk="1" hangingPunct="1"/>
            <a:r>
              <a:rPr lang="en-US" altLang="en-US" sz="1600"/>
              <a:t>He is a caring God</a:t>
            </a:r>
          </a:p>
          <a:p>
            <a:pPr eaLnBrk="1" hangingPunct="1"/>
            <a:r>
              <a:rPr lang="en-US" altLang="en-US" sz="1600"/>
              <a:t>He is a strong, mighty and all powerful God</a:t>
            </a:r>
          </a:p>
          <a:p>
            <a:pPr eaLnBrk="1" hangingPunct="1"/>
            <a:r>
              <a:rPr lang="en-US" altLang="en-US" sz="1600"/>
              <a:t>He is a God who defends His own</a:t>
            </a:r>
          </a:p>
          <a:p>
            <a:pPr eaLnBrk="1" hangingPunct="1"/>
            <a:r>
              <a:rPr lang="en-US" altLang="en-US" sz="1600"/>
              <a:t>He is a good shepherd of His flock</a:t>
            </a:r>
          </a:p>
          <a:p>
            <a:pPr eaLnBrk="1" hangingPunct="1"/>
            <a:r>
              <a:rPr lang="en-US" altLang="en-US" sz="1600"/>
              <a:t>He is a beautiful and majestic God</a:t>
            </a:r>
          </a:p>
          <a:p>
            <a:pPr eaLnBrk="1" hangingPunct="1"/>
            <a:r>
              <a:rPr lang="en-US" altLang="en-US" sz="1600"/>
              <a:t>He is a God who is unrelenting in his passion to do us good</a:t>
            </a:r>
          </a:p>
          <a:p>
            <a:pPr eaLnBrk="1" hangingPunct="1"/>
            <a:r>
              <a:rPr lang="en-US" altLang="en-US" sz="1600"/>
              <a:t>He is a God who demonstrated that He will sacrifice for us</a:t>
            </a:r>
          </a:p>
          <a:p>
            <a:pPr eaLnBrk="1" hangingPunct="1"/>
            <a:r>
              <a:rPr lang="en-US" altLang="en-US" sz="1600"/>
              <a:t>He is an interceding God</a:t>
            </a:r>
          </a:p>
          <a:p>
            <a:pPr eaLnBrk="1" hangingPunct="1"/>
            <a:r>
              <a:rPr lang="en-US" altLang="en-US" sz="1600"/>
              <a:t>He is a holy God</a:t>
            </a:r>
          </a:p>
          <a:p>
            <a:pPr eaLnBrk="1" hangingPunct="1"/>
            <a:r>
              <a:rPr lang="en-US" altLang="en-US" sz="1600"/>
              <a:t>He is a wonderful God</a:t>
            </a:r>
          </a:p>
          <a:p>
            <a:pPr eaLnBrk="1" hangingPunct="1"/>
            <a:r>
              <a:rPr lang="en-US" altLang="en-US" sz="1600"/>
              <a:t>He is a wise God</a:t>
            </a:r>
          </a:p>
          <a:p>
            <a:pPr eaLnBrk="1" hangingPunct="1"/>
            <a:r>
              <a:rPr lang="en-US" altLang="en-US" sz="1600"/>
              <a:t>He is an all knowing God</a:t>
            </a:r>
          </a:p>
          <a:p>
            <a:pPr eaLnBrk="1" hangingPunct="1"/>
            <a:r>
              <a:rPr lang="en-US" altLang="en-US" sz="1600"/>
              <a:t>He is an ever-present God</a:t>
            </a:r>
          </a:p>
          <a:p>
            <a:pPr eaLnBrk="1" hangingPunct="1"/>
            <a:r>
              <a:rPr lang="en-US" altLang="en-US" sz="1600"/>
              <a:t>He is a God jealous for his Name; He will not be mocked</a:t>
            </a:r>
          </a:p>
          <a:p>
            <a:pPr eaLnBrk="1" hangingPunct="1"/>
            <a:r>
              <a:rPr lang="en-US" altLang="en-US" sz="1600"/>
              <a:t>He is  </a:t>
            </a:r>
            <a:r>
              <a:rPr lang="en-US" altLang="en-US" sz="1600" i="1" u="sng"/>
              <a:t>(FILL IN THE BLANK)</a:t>
            </a:r>
            <a:endParaRPr lang="en-US" altLang="en-US" sz="1600"/>
          </a:p>
        </p:txBody>
      </p:sp>
      <p:sp>
        <p:nvSpPr>
          <p:cNvPr id="20485" name="TextBox 13"/>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8</a:t>
            </a:r>
          </a:p>
        </p:txBody>
      </p:sp>
      <p:sp>
        <p:nvSpPr>
          <p:cNvPr id="15" name="Rectangle 14"/>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chor="t"/>
          <a:lstStyle/>
          <a:p>
            <a:pPr eaLnBrk="1" hangingPunct="1">
              <a:defRPr/>
            </a:pPr>
            <a:r>
              <a:rPr lang="en-US" altLang="en-US">
                <a:effectLst>
                  <a:outerShdw blurRad="38100" dist="38100" dir="2700000" algn="tl">
                    <a:srgbClr val="000000">
                      <a:alpha val="43137"/>
                    </a:srgbClr>
                  </a:outerShdw>
                </a:effectLst>
              </a:rPr>
              <a:t>You need a good resume</a:t>
            </a:r>
          </a:p>
        </p:txBody>
      </p:sp>
      <p:sp>
        <p:nvSpPr>
          <p:cNvPr id="21507" name="Text Placeholder 2"/>
          <p:cNvSpPr>
            <a:spLocks noGrp="1"/>
          </p:cNvSpPr>
          <p:nvPr>
            <p:ph type="body" idx="2"/>
          </p:nvPr>
        </p:nvSpPr>
        <p:spPr/>
        <p:txBody>
          <a:bodyPr/>
          <a:lstStyle/>
          <a:p>
            <a:pPr eaLnBrk="1" hangingPunct="1">
              <a:defRPr/>
            </a:pPr>
            <a:r>
              <a:rPr lang="en-US" altLang="en-US">
                <a:effectLst>
                  <a:outerShdw blurRad="38100" dist="38100" dir="2700000" algn="tl">
                    <a:srgbClr val="000000">
                      <a:alpha val="43137"/>
                    </a:srgbClr>
                  </a:outerShdw>
                </a:effectLst>
              </a:rPr>
              <a:t>Good clear format</a:t>
            </a:r>
          </a:p>
          <a:p>
            <a:pPr eaLnBrk="1" hangingPunct="1">
              <a:defRPr/>
            </a:pPr>
            <a:r>
              <a:rPr lang="en-US" altLang="en-US">
                <a:effectLst>
                  <a:outerShdw blurRad="38100" dist="38100" dir="2700000" algn="tl">
                    <a:srgbClr val="000000">
                      <a:alpha val="43137"/>
                    </a:srgbClr>
                  </a:outerShdw>
                </a:effectLst>
              </a:rPr>
              <a:t>Easy to adapt</a:t>
            </a:r>
          </a:p>
          <a:p>
            <a:pPr eaLnBrk="1" hangingPunct="1">
              <a:defRPr/>
            </a:pPr>
            <a:r>
              <a:rPr lang="en-US" altLang="en-US">
                <a:effectLst>
                  <a:outerShdw blurRad="38100" dist="38100" dir="2700000" algn="tl">
                    <a:srgbClr val="000000">
                      <a:alpha val="43137"/>
                    </a:srgbClr>
                  </a:outerShdw>
                </a:effectLst>
              </a:rPr>
              <a:t>Well thought out</a:t>
            </a:r>
          </a:p>
          <a:p>
            <a:pPr eaLnBrk="1" hangingPunct="1">
              <a:defRPr/>
            </a:pPr>
            <a:r>
              <a:rPr lang="en-US" altLang="en-US">
                <a:effectLst>
                  <a:outerShdw blurRad="38100" dist="38100" dir="2700000" algn="tl">
                    <a:srgbClr val="000000">
                      <a:alpha val="43137"/>
                    </a:srgbClr>
                  </a:outerShdw>
                </a:effectLst>
              </a:rPr>
              <a:t>Well punctuated</a:t>
            </a:r>
          </a:p>
          <a:p>
            <a:pPr eaLnBrk="1" hangingPunct="1">
              <a:defRPr/>
            </a:pPr>
            <a:r>
              <a:rPr lang="en-US" altLang="en-US">
                <a:effectLst>
                  <a:outerShdw blurRad="38100" dist="38100" dir="2700000" algn="tl">
                    <a:srgbClr val="000000">
                      <a:alpha val="43137"/>
                    </a:srgbClr>
                  </a:outerShdw>
                </a:effectLst>
              </a:rPr>
              <a:t>Few words; lots of white</a:t>
            </a:r>
          </a:p>
          <a:p>
            <a:pPr eaLnBrk="1" hangingPunct="1">
              <a:defRPr/>
            </a:pPr>
            <a:r>
              <a:rPr lang="en-US" altLang="en-US">
                <a:effectLst>
                  <a:outerShdw blurRad="38100" dist="38100" dir="2700000" algn="tl">
                    <a:srgbClr val="000000">
                      <a:alpha val="43137"/>
                    </a:srgbClr>
                  </a:outerShdw>
                </a:effectLst>
              </a:rPr>
              <a:t>Not many “I” “me” “my”</a:t>
            </a:r>
          </a:p>
          <a:p>
            <a:pPr eaLnBrk="1" hangingPunct="1">
              <a:defRPr/>
            </a:pPr>
            <a:r>
              <a:rPr lang="en-US" altLang="en-US">
                <a:effectLst>
                  <a:outerShdw blurRad="38100" dist="38100" dir="2700000" algn="tl">
                    <a:srgbClr val="000000">
                      <a:alpha val="43137"/>
                    </a:srgbClr>
                  </a:outerShdw>
                </a:effectLst>
              </a:rPr>
              <a:t>Tells your story</a:t>
            </a:r>
          </a:p>
          <a:p>
            <a:pPr eaLnBrk="1" hangingPunct="1">
              <a:defRPr/>
            </a:pPr>
            <a:r>
              <a:rPr lang="en-US" altLang="en-US">
                <a:effectLst>
                  <a:outerShdw blurRad="38100" dist="38100" dir="2700000" algn="tl">
                    <a:srgbClr val="000000">
                      <a:alpha val="43137"/>
                    </a:srgbClr>
                  </a:outerShdw>
                </a:effectLst>
              </a:rPr>
              <a:t>Must stand alone if  separated from cover letter</a:t>
            </a:r>
          </a:p>
          <a:p>
            <a:pPr eaLnBrk="1" hangingPunct="1">
              <a:defRPr/>
            </a:pPr>
            <a:r>
              <a:rPr lang="en-US" altLang="en-US">
                <a:effectLst>
                  <a:outerShdw blurRad="38100" dist="38100" dir="2700000" algn="tl">
                    <a:srgbClr val="000000">
                      <a:alpha val="43137"/>
                    </a:srgbClr>
                  </a:outerShdw>
                </a:effectLst>
              </a:rPr>
              <a:t>Easy to upload</a:t>
            </a:r>
          </a:p>
          <a:p>
            <a:pPr eaLnBrk="1" hangingPunct="1">
              <a:defRPr/>
            </a:pPr>
            <a:endParaRPr lang="en-US" altLang="en-US">
              <a:effectLst>
                <a:outerShdw blurRad="38100" dist="38100" dir="2700000" algn="tl">
                  <a:srgbClr val="000000">
                    <a:alpha val="43137"/>
                  </a:srgbClr>
                </a:outerShdw>
              </a:effectLst>
            </a:endParaRPr>
          </a:p>
        </p:txBody>
      </p:sp>
      <p:pic>
        <p:nvPicPr>
          <p:cNvPr id="6" name="Picture 5" descr="AA Sample Resume - Insurance.jpg"/>
          <p:cNvPicPr>
            <a:picLocks noChangeAspect="1"/>
          </p:cNvPicPr>
          <p:nvPr/>
        </p:nvPicPr>
        <p:blipFill>
          <a:blip r:embed="rId2" cstate="print"/>
          <a:stretch>
            <a:fillRect/>
          </a:stretch>
        </p:blipFill>
        <p:spPr>
          <a:xfrm>
            <a:off x="3446463" y="177800"/>
            <a:ext cx="5011737" cy="6486525"/>
          </a:xfrm>
          <a:prstGeom prst="rect">
            <a:avLst/>
          </a:prstGeom>
          <a:ln>
            <a:solidFill>
              <a:schemeClr val="tx1">
                <a:lumMod val="50000"/>
                <a:lumOff val="50000"/>
              </a:schemeClr>
            </a:solidFill>
          </a:ln>
        </p:spPr>
      </p:pic>
      <p:sp>
        <p:nvSpPr>
          <p:cNvPr id="21509" name="TextBox 12"/>
          <p:cNvSpPr txBox="1">
            <a:spLocks noChangeArrowheads="1"/>
          </p:cNvSpPr>
          <p:nvPr/>
        </p:nvSpPr>
        <p:spPr bwMode="auto">
          <a:xfrm>
            <a:off x="8382000" y="6400800"/>
            <a:ext cx="609600" cy="307975"/>
          </a:xfrm>
          <a:prstGeom prst="rect">
            <a:avLst/>
          </a:prstGeom>
          <a:noFill/>
          <a:ln w="9525">
            <a:noFill/>
            <a:miter lim="800000"/>
            <a:headEnd/>
            <a:tailEnd/>
          </a:ln>
        </p:spPr>
        <p:txBody>
          <a:bodyPr>
            <a:spAutoFit/>
          </a:bodyPr>
          <a:lstStyle/>
          <a:p>
            <a:pPr algn="ctr"/>
            <a:r>
              <a:rPr lang="en-US" sz="1400">
                <a:solidFill>
                  <a:schemeClr val="bg1"/>
                </a:solidFill>
              </a:rPr>
              <a:t>9</a:t>
            </a:r>
          </a:p>
        </p:txBody>
      </p:sp>
      <p:sp>
        <p:nvSpPr>
          <p:cNvPr id="14" name="Rectangle 13"/>
          <p:cNvSpPr/>
          <p:nvPr/>
        </p:nvSpPr>
        <p:spPr>
          <a:xfrm>
            <a:off x="195263" y="6418263"/>
            <a:ext cx="2166937" cy="261937"/>
          </a:xfrm>
          <a:prstGeom prst="rect">
            <a:avLst/>
          </a:prstGeom>
        </p:spPr>
        <p:txBody>
          <a:bodyPr wrap="none">
            <a:spAutoFit/>
          </a:bodyPr>
          <a:lstStyle/>
          <a:p>
            <a:pPr algn="ctr" fontAlgn="auto">
              <a:spcBef>
                <a:spcPts val="0"/>
              </a:spcBef>
              <a:spcAft>
                <a:spcPts val="0"/>
              </a:spcAft>
              <a:defRPr/>
            </a:pPr>
            <a:r>
              <a:rPr lang="en-US" sz="1100" b="1">
                <a:solidFill>
                  <a:schemeClr val="tx1">
                    <a:lumMod val="50000"/>
                    <a:lumOff val="50000"/>
                  </a:schemeClr>
                </a:solidFill>
                <a:latin typeface="+mn-lt"/>
              </a:rPr>
              <a:t>Metanoia Prison Ministries</a:t>
            </a:r>
            <a:endParaRPr lang="en-US" sz="1100">
              <a:solidFill>
                <a:schemeClr val="tx1">
                  <a:lumMod val="50000"/>
                  <a:lumOff val="50000"/>
                </a:schemeClr>
              </a:solidFill>
              <a:latin typeface="+mn-lt"/>
            </a:endParaRP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Application>Microsoft Office PowerPoint</Application>
  <PresentationFormat>On-screen Show (4:3)</PresentationFormat>
  <Slides>38</Slides>
  <Notes>1</Notes>
  <HiddenSlides>0</HiddenSlide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Civic</vt:lpstr>
      <vt:lpstr>Loving and Trusting God  in the Job Search</vt:lpstr>
      <vt:lpstr>Purpose</vt:lpstr>
      <vt:lpstr>Job Search Fundamentals</vt:lpstr>
      <vt:lpstr>Why do we work?</vt:lpstr>
      <vt:lpstr>Loving God and trusting Him is His will for our lives</vt:lpstr>
      <vt:lpstr>Finding the work He has prepared for us to do</vt:lpstr>
      <vt:lpstr>Do not be anxious</vt:lpstr>
      <vt:lpstr>What kind of God do we serve?</vt:lpstr>
      <vt:lpstr>You need a good resume</vt:lpstr>
      <vt:lpstr>You need a good cover letter</vt:lpstr>
      <vt:lpstr>You must follow-up</vt:lpstr>
      <vt:lpstr>Preparation is the key</vt:lpstr>
      <vt:lpstr>Develop contact block</vt:lpstr>
      <vt:lpstr>Give three adjectives that describe you</vt:lpstr>
      <vt:lpstr>Write a short list of your personal strengths</vt:lpstr>
      <vt:lpstr>Write a simple character statement</vt:lpstr>
      <vt:lpstr>Write a state-ment about your ability to work well with people</vt:lpstr>
      <vt:lpstr>Write one sentence about your personal skills, training and vocational education</vt:lpstr>
      <vt:lpstr>Write one or two sentences covering your previous work experience</vt:lpstr>
      <vt:lpstr>Write one sentence about what you can bring to a company that will greatly benefit them</vt:lpstr>
      <vt:lpstr>Write one sentence about the kind of job you seek</vt:lpstr>
      <vt:lpstr>Develop a list of jobs you have held in the past </vt:lpstr>
      <vt:lpstr>Develop a list of your education and training experience</vt:lpstr>
      <vt:lpstr>Develop a list of any awards or recognition you received at any time in your life</vt:lpstr>
      <vt:lpstr>Develop a list of any professional certifications you have acquired</vt:lpstr>
      <vt:lpstr>Develop a list of any equipment or tools you can use or operate</vt:lpstr>
      <vt:lpstr>List personal interests and hobbies and other things you like to do</vt:lpstr>
      <vt:lpstr>Develop a list of personal references</vt:lpstr>
      <vt:lpstr>Putting it all together </vt:lpstr>
      <vt:lpstr>Putting it all together </vt:lpstr>
      <vt:lpstr>Putting it all together </vt:lpstr>
      <vt:lpstr>Putting it all together </vt:lpstr>
      <vt:lpstr>Putting it all together</vt:lpstr>
      <vt:lpstr>Where Should I Begin Looking for a Job?</vt:lpstr>
      <vt:lpstr>Where should I begin looking for a job?</vt:lpstr>
      <vt:lpstr>Where do I find places to ask for a job?</vt:lpstr>
      <vt:lpstr>Persistence will pay off</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Job Finding Skills Workshop</dc:title>
  <dc:creator>Alan Bonderud</dc:creator>
  <cp:revision>65</cp:revision>
  <dcterms:created xsi:type="dcterms:W3CDTF">2010-01-13T14:06:49Z</dcterms:created>
  <dcterms:modified xsi:type="dcterms:W3CDTF">2020-07-27T19:10:44Z</dcterms:modified>
</cp:coreProperties>
</file>